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10287000" cx="18288000"/>
  <p:notesSz cx="6858000" cy="9144000"/>
  <p:embeddedFontLst>
    <p:embeddedFont>
      <p:font typeface="Poppi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i0fL3DzDDXHjdppfdNzE9jFPyc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E594BF1-6DDE-40EB-A105-A5C642A5E9C1}">
  <a:tblStyle styleId="{5E594BF1-6DDE-40EB-A105-A5C642A5E9C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CEAF0"/>
          </a:solidFill>
        </a:fill>
      </a:tcStyle>
    </a:wholeTbl>
    <a:band1H>
      <a:tcTxStyle/>
      <a:tcStyle>
        <a:fill>
          <a:solidFill>
            <a:srgbClr val="D7D2DF"/>
          </a:solidFill>
        </a:fill>
      </a:tcStyle>
    </a:band1H>
    <a:band2H>
      <a:tcTxStyle/>
    </a:band2H>
    <a:band1V>
      <a:tcTxStyle/>
      <a:tcStyle>
        <a:fill>
          <a:solidFill>
            <a:srgbClr val="D7D2D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Poppins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Poppins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oppins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bc00117e9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2bc00117e9a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9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7" Type="http://schemas.openxmlformats.org/officeDocument/2006/relationships/image" Target="../media/image8.png"/><Relationship Id="rId8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699461" y="3406223"/>
            <a:ext cx="10364653" cy="191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186" u="none" cap="none" strike="noStrike">
                <a:solidFill>
                  <a:srgbClr val="4B236C"/>
                </a:solidFill>
                <a:latin typeface="Bebas Neue"/>
                <a:ea typeface="Bebas Neue"/>
                <a:cs typeface="Bebas Neue"/>
                <a:sym typeface="Bebas Neue"/>
              </a:rPr>
              <a:t>PROJECT</a:t>
            </a:r>
            <a:endParaRPr/>
          </a:p>
        </p:txBody>
      </p:sp>
      <p:grpSp>
        <p:nvGrpSpPr>
          <p:cNvPr id="85" name="Google Shape;85;p1"/>
          <p:cNvGrpSpPr/>
          <p:nvPr/>
        </p:nvGrpSpPr>
        <p:grpSpPr>
          <a:xfrm>
            <a:off x="5597004" y="5143500"/>
            <a:ext cx="6569567" cy="781940"/>
            <a:chOff x="0" y="0"/>
            <a:chExt cx="8663548" cy="1031175"/>
          </a:xfrm>
        </p:grpSpPr>
        <p:sp>
          <p:nvSpPr>
            <p:cNvPr id="86" name="Google Shape;86;p1"/>
            <p:cNvSpPr/>
            <p:nvPr/>
          </p:nvSpPr>
          <p:spPr>
            <a:xfrm>
              <a:off x="31750" y="31750"/>
              <a:ext cx="8600048" cy="967675"/>
            </a:xfrm>
            <a:custGeom>
              <a:rect b="b" l="l" r="r" t="t"/>
              <a:pathLst>
                <a:path extrusionOk="0" h="967675" w="8600048">
                  <a:moveTo>
                    <a:pt x="8507338" y="967675"/>
                  </a:moveTo>
                  <a:lnTo>
                    <a:pt x="92710" y="967675"/>
                  </a:lnTo>
                  <a:cubicBezTo>
                    <a:pt x="41910" y="967675"/>
                    <a:pt x="0" y="925765"/>
                    <a:pt x="0" y="874965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8506068" y="0"/>
                  </a:lnTo>
                  <a:cubicBezTo>
                    <a:pt x="8556868" y="0"/>
                    <a:pt x="8598778" y="41910"/>
                    <a:pt x="8598778" y="92710"/>
                  </a:cubicBezTo>
                  <a:lnTo>
                    <a:pt x="8598778" y="873695"/>
                  </a:lnTo>
                  <a:cubicBezTo>
                    <a:pt x="8600048" y="925765"/>
                    <a:pt x="8558138" y="967675"/>
                    <a:pt x="8507338" y="967675"/>
                  </a:cubicBezTo>
                  <a:close/>
                </a:path>
              </a:pathLst>
            </a:custGeom>
            <a:solidFill>
              <a:srgbClr val="DFD8C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0" y="0"/>
              <a:ext cx="8663548" cy="1031175"/>
            </a:xfrm>
            <a:custGeom>
              <a:rect b="b" l="l" r="r" t="t"/>
              <a:pathLst>
                <a:path extrusionOk="0" h="1031175" w="8663548">
                  <a:moveTo>
                    <a:pt x="8539088" y="59690"/>
                  </a:moveTo>
                  <a:cubicBezTo>
                    <a:pt x="8574648" y="59690"/>
                    <a:pt x="8603858" y="88900"/>
                    <a:pt x="8603858" y="124460"/>
                  </a:cubicBezTo>
                  <a:lnTo>
                    <a:pt x="8603858" y="906715"/>
                  </a:lnTo>
                  <a:cubicBezTo>
                    <a:pt x="8603858" y="942275"/>
                    <a:pt x="8574648" y="971485"/>
                    <a:pt x="8539088" y="971485"/>
                  </a:cubicBezTo>
                  <a:lnTo>
                    <a:pt x="124460" y="971485"/>
                  </a:lnTo>
                  <a:cubicBezTo>
                    <a:pt x="88900" y="971485"/>
                    <a:pt x="59690" y="942275"/>
                    <a:pt x="59690" y="906715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8539088" y="59690"/>
                  </a:lnTo>
                  <a:moveTo>
                    <a:pt x="8539088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906715"/>
                  </a:lnTo>
                  <a:cubicBezTo>
                    <a:pt x="0" y="975295"/>
                    <a:pt x="55880" y="1031175"/>
                    <a:pt x="124460" y="1031175"/>
                  </a:cubicBezTo>
                  <a:lnTo>
                    <a:pt x="8539088" y="1031175"/>
                  </a:lnTo>
                  <a:cubicBezTo>
                    <a:pt x="8607668" y="1031175"/>
                    <a:pt x="8663548" y="975295"/>
                    <a:pt x="8663548" y="906715"/>
                  </a:cubicBezTo>
                  <a:lnTo>
                    <a:pt x="8663548" y="124460"/>
                  </a:lnTo>
                  <a:cubicBezTo>
                    <a:pt x="8663548" y="55880"/>
                    <a:pt x="8607668" y="0"/>
                    <a:pt x="853908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1"/>
          <p:cNvSpPr/>
          <p:nvPr/>
        </p:nvSpPr>
        <p:spPr>
          <a:xfrm>
            <a:off x="6810851" y="586451"/>
            <a:ext cx="4141872" cy="3105966"/>
          </a:xfrm>
          <a:custGeom>
            <a:rect b="b" l="l" r="r" t="t"/>
            <a:pathLst>
              <a:path extrusionOk="0" h="3105966" w="4141872">
                <a:moveTo>
                  <a:pt x="0" y="0"/>
                </a:moveTo>
                <a:lnTo>
                  <a:pt x="4141872" y="0"/>
                </a:lnTo>
                <a:lnTo>
                  <a:pt x="4141872" y="3105966"/>
                </a:lnTo>
                <a:lnTo>
                  <a:pt x="0" y="3105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>
            <a:off x="8026599" y="6391773"/>
            <a:ext cx="1899130" cy="1913510"/>
          </a:xfrm>
          <a:custGeom>
            <a:rect b="b" l="l" r="r" t="t"/>
            <a:pathLst>
              <a:path extrusionOk="0" h="1913510" w="1899130">
                <a:moveTo>
                  <a:pt x="0" y="0"/>
                </a:moveTo>
                <a:lnTo>
                  <a:pt x="1899130" y="0"/>
                </a:lnTo>
                <a:lnTo>
                  <a:pt x="1899130" y="1913510"/>
                </a:lnTo>
                <a:lnTo>
                  <a:pt x="0" y="19135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"/>
          <p:cNvSpPr/>
          <p:nvPr/>
        </p:nvSpPr>
        <p:spPr>
          <a:xfrm>
            <a:off x="14099591" y="628274"/>
            <a:ext cx="4022081" cy="844637"/>
          </a:xfrm>
          <a:custGeom>
            <a:rect b="b" l="l" r="r" t="t"/>
            <a:pathLst>
              <a:path extrusionOk="0" h="844637" w="4022081">
                <a:moveTo>
                  <a:pt x="0" y="0"/>
                </a:moveTo>
                <a:lnTo>
                  <a:pt x="4022080" y="0"/>
                </a:lnTo>
                <a:lnTo>
                  <a:pt x="4022080" y="844637"/>
                </a:lnTo>
                <a:lnTo>
                  <a:pt x="0" y="8446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"/>
          <p:cNvSpPr/>
          <p:nvPr/>
        </p:nvSpPr>
        <p:spPr>
          <a:xfrm>
            <a:off x="427390" y="9598988"/>
            <a:ext cx="410503" cy="410503"/>
          </a:xfrm>
          <a:custGeom>
            <a:rect b="b" l="l" r="r" t="t"/>
            <a:pathLst>
              <a:path extrusionOk="0" h="410503" w="410503">
                <a:moveTo>
                  <a:pt x="0" y="0"/>
                </a:moveTo>
                <a:lnTo>
                  <a:pt x="410503" y="0"/>
                </a:lnTo>
                <a:lnTo>
                  <a:pt x="410503" y="410503"/>
                </a:lnTo>
                <a:lnTo>
                  <a:pt x="0" y="4105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"/>
          <p:cNvSpPr/>
          <p:nvPr/>
        </p:nvSpPr>
        <p:spPr>
          <a:xfrm>
            <a:off x="15479161" y="9628957"/>
            <a:ext cx="449827" cy="449827"/>
          </a:xfrm>
          <a:custGeom>
            <a:rect b="b" l="l" r="r" t="t"/>
            <a:pathLst>
              <a:path extrusionOk="0" h="449827" w="449827">
                <a:moveTo>
                  <a:pt x="0" y="0"/>
                </a:moveTo>
                <a:lnTo>
                  <a:pt x="449826" y="0"/>
                </a:lnTo>
                <a:lnTo>
                  <a:pt x="449826" y="449827"/>
                </a:lnTo>
                <a:lnTo>
                  <a:pt x="0" y="4498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"/>
          <p:cNvSpPr/>
          <p:nvPr/>
        </p:nvSpPr>
        <p:spPr>
          <a:xfrm>
            <a:off x="6933622" y="9566408"/>
            <a:ext cx="469508" cy="475664"/>
          </a:xfrm>
          <a:custGeom>
            <a:rect b="b" l="l" r="r" t="t"/>
            <a:pathLst>
              <a:path extrusionOk="0" h="475664" w="469508">
                <a:moveTo>
                  <a:pt x="0" y="0"/>
                </a:moveTo>
                <a:lnTo>
                  <a:pt x="469508" y="0"/>
                </a:lnTo>
                <a:lnTo>
                  <a:pt x="469508" y="475663"/>
                </a:lnTo>
                <a:lnTo>
                  <a:pt x="0" y="4756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"/>
          <p:cNvSpPr/>
          <p:nvPr/>
        </p:nvSpPr>
        <p:spPr>
          <a:xfrm>
            <a:off x="12715961" y="3692417"/>
            <a:ext cx="2233023" cy="2233023"/>
          </a:xfrm>
          <a:custGeom>
            <a:rect b="b" l="l" r="r" t="t"/>
            <a:pathLst>
              <a:path extrusionOk="0" h="2233023" w="2233023">
                <a:moveTo>
                  <a:pt x="0" y="0"/>
                </a:moveTo>
                <a:lnTo>
                  <a:pt x="2233023" y="0"/>
                </a:lnTo>
                <a:lnTo>
                  <a:pt x="2233023" y="2233023"/>
                </a:lnTo>
                <a:lnTo>
                  <a:pt x="0" y="22330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"/>
          <p:cNvSpPr txBox="1"/>
          <p:nvPr/>
        </p:nvSpPr>
        <p:spPr>
          <a:xfrm>
            <a:off x="5827569" y="5252448"/>
            <a:ext cx="6108437" cy="5306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043" u="none" cap="none" strike="noStrike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BLENDEND NATIONAL TRAININGS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7498380" y="9571807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934323" y="9596277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youthphoenix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16024237" y="9645908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Youth Phoenix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6" name="Google Shape;216;p9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7" name="Google Shape;217;p9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8" name="Google Shape;218;p9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9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9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9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2" name="Google Shape;222;p9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223" name="Google Shape;223;p9"/>
          <p:cNvSpPr txBox="1"/>
          <p:nvPr/>
        </p:nvSpPr>
        <p:spPr>
          <a:xfrm>
            <a:off x="863009" y="2647025"/>
            <a:ext cx="16846826" cy="16300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1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Budget of the project</a:t>
            </a:r>
            <a:endParaRPr/>
          </a:p>
        </p:txBody>
      </p:sp>
      <p:sp>
        <p:nvSpPr>
          <p:cNvPr id="224" name="Google Shape;224;p9"/>
          <p:cNvSpPr txBox="1"/>
          <p:nvPr/>
        </p:nvSpPr>
        <p:spPr>
          <a:xfrm>
            <a:off x="1313544" y="4872835"/>
            <a:ext cx="15133001" cy="5347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Define the expenses of the project.</a:t>
            </a:r>
            <a:endParaRPr/>
          </a:p>
        </p:txBody>
      </p:sp>
      <p:sp>
        <p:nvSpPr>
          <p:cNvPr id="225" name="Google Shape;225;p9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  <p:graphicFrame>
        <p:nvGraphicFramePr>
          <p:cNvPr id="226" name="Google Shape;226;p9"/>
          <p:cNvGraphicFramePr/>
          <p:nvPr/>
        </p:nvGraphicFramePr>
        <p:xfrm>
          <a:off x="3469844" y="53904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{5E594BF1-6DDE-40EB-A105-A5C642A5E9C1}</a:tableStyleId>
              </a:tblPr>
              <a:tblGrid>
                <a:gridCol w="5410200"/>
                <a:gridCol w="5410200"/>
              </a:tblGrid>
              <a:tr h="2792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/>
                        <a:t>Type of expence</a:t>
                      </a:r>
                      <a:endParaRPr sz="2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/>
                        <a:t>Amount</a:t>
                      </a:r>
                      <a:endParaRPr sz="2800"/>
                    </a:p>
                  </a:txBody>
                  <a:tcPr marT="45725" marB="45725" marR="91450" marL="91450"/>
                </a:tc>
              </a:tr>
              <a:tr h="443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Purchases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/>
                        <a:t>Personnel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443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/>
                        <a:t>Travel and hospitality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en-US" sz="2400"/>
                        <a:t>General expenses</a:t>
                      </a:r>
                      <a:endParaRPr sz="24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</a:tr>
              <a:tr h="2464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/>
                        <a:t>Total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" name="Google Shape;103;p2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4" name="Google Shape;104;p2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5" name="Google Shape;105;p2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10" name="Google Shape;110;p2"/>
          <p:cNvSpPr txBox="1"/>
          <p:nvPr/>
        </p:nvSpPr>
        <p:spPr>
          <a:xfrm>
            <a:off x="863009" y="2647025"/>
            <a:ext cx="16846800" cy="18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00">
                <a:solidFill>
                  <a:srgbClr val="F15922"/>
                </a:solidFill>
              </a:rPr>
              <a:t>NEETs need Information</a:t>
            </a:r>
            <a:r>
              <a:rPr lang="en-US" sz="12120">
                <a:solidFill>
                  <a:srgbClr val="F15922"/>
                </a:solidFill>
              </a:rPr>
              <a:t> </a:t>
            </a:r>
            <a:endParaRPr/>
          </a:p>
        </p:txBody>
      </p:sp>
      <p:sp>
        <p:nvSpPr>
          <p:cNvPr id="111" name="Google Shape;111;p2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0" y="4077883"/>
            <a:ext cx="18288000" cy="12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>
                <a:solidFill>
                  <a:srgbClr val="E69138"/>
                </a:solidFill>
                <a:latin typeface="Calibri"/>
                <a:ea typeface="Calibri"/>
                <a:cs typeface="Calibri"/>
                <a:sym typeface="Calibri"/>
              </a:rPr>
              <a:t>“Be informed, be involved”</a:t>
            </a:r>
            <a:endParaRPr sz="7200">
              <a:solidFill>
                <a:srgbClr val="E691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Google Shape;117;p3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3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9" name="Google Shape;119;p3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3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24" name="Google Shape;124;p3"/>
          <p:cNvSpPr txBox="1"/>
          <p:nvPr/>
        </p:nvSpPr>
        <p:spPr>
          <a:xfrm>
            <a:off x="2491100" y="1956475"/>
            <a:ext cx="14053200" cy="30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Conte</a:t>
            </a:r>
            <a:r>
              <a:rPr lang="en-US" sz="10020">
                <a:solidFill>
                  <a:srgbClr val="F15922"/>
                </a:solidFill>
              </a:rPr>
              <a:t>x</a:t>
            </a:r>
            <a:r>
              <a:rPr lang="en-US" sz="100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t and Identified Problems</a:t>
            </a:r>
            <a:endParaRPr sz="100"/>
          </a:p>
        </p:txBody>
      </p:sp>
      <p:sp>
        <p:nvSpPr>
          <p:cNvPr id="125" name="Google Shape;125;p3"/>
          <p:cNvSpPr txBox="1"/>
          <p:nvPr/>
        </p:nvSpPr>
        <p:spPr>
          <a:xfrm>
            <a:off x="2126394" y="5195057"/>
            <a:ext cx="15132900" cy="23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Main problem: NEETs (16-30 y.o.) don’t dispose of information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Dispersed information on opportunities for young people; 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Google Shape;131;p4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2" name="Google Shape;132;p4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3" name="Google Shape;133;p4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4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4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7" name="Google Shape;137;p4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38" name="Google Shape;138;p4"/>
          <p:cNvSpPr txBox="1"/>
          <p:nvPr/>
        </p:nvSpPr>
        <p:spPr>
          <a:xfrm>
            <a:off x="720596" y="1792975"/>
            <a:ext cx="168468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Objectives of The project</a:t>
            </a:r>
            <a:endParaRPr sz="8000"/>
          </a:p>
        </p:txBody>
      </p:sp>
      <p:sp>
        <p:nvSpPr>
          <p:cNvPr id="139" name="Google Shape;139;p4"/>
          <p:cNvSpPr txBox="1"/>
          <p:nvPr/>
        </p:nvSpPr>
        <p:spPr>
          <a:xfrm>
            <a:off x="1313650" y="3532650"/>
            <a:ext cx="15668100" cy="48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Poppins"/>
                <a:ea typeface="Poppins"/>
                <a:cs typeface="Poppins"/>
                <a:sym typeface="Poppins"/>
              </a:rPr>
              <a:t>OBJECTIVE  1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 : Centralise information with the help of town halls. Train civil servants from 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town halls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 on information sharing. Also we can work with NGOs. Maybe open a civic service position.</a:t>
            </a:r>
            <a:endParaRPr sz="40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latin typeface="Poppins"/>
                <a:ea typeface="Poppins"/>
                <a:cs typeface="Poppins"/>
                <a:sym typeface="Poppins"/>
              </a:rPr>
              <a:t>OBJECTIVE 2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 : create short trainings in town halls targeting young people, NEETs especially, – as young ppl will have 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access</a:t>
            </a:r>
            <a:r>
              <a:rPr lang="en-US" sz="4000">
                <a:latin typeface="Poppins"/>
                <a:ea typeface="Poppins"/>
                <a:cs typeface="Poppins"/>
                <a:sym typeface="Poppins"/>
              </a:rPr>
              <a:t> to information, they will be able to better integrate in society</a:t>
            </a:r>
            <a:endParaRPr sz="4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0" name="Google Shape;140;p4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5" name="Google Shape;145;p5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6" name="Google Shape;146;p5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7" name="Google Shape;147;p5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5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52" name="Google Shape;152;p5"/>
          <p:cNvSpPr txBox="1"/>
          <p:nvPr/>
        </p:nvSpPr>
        <p:spPr>
          <a:xfrm>
            <a:off x="863009" y="2647025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1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Partners of the project</a:t>
            </a:r>
            <a:endParaRPr sz="12120">
              <a:solidFill>
                <a:srgbClr val="F1592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1313544" y="4372907"/>
            <a:ext cx="15133001" cy="5347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Describe the partner and their role in the project.</a:t>
            </a:r>
            <a:endParaRPr/>
          </a:p>
        </p:txBody>
      </p:sp>
      <p:sp>
        <p:nvSpPr>
          <p:cNvPr id="154" name="Google Shape;154;p5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  <p:graphicFrame>
        <p:nvGraphicFramePr>
          <p:cNvPr id="155" name="Google Shape;155;p5"/>
          <p:cNvGraphicFramePr/>
          <p:nvPr/>
        </p:nvGraphicFramePr>
        <p:xfrm>
          <a:off x="1313544" y="51216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{5E594BF1-6DDE-40EB-A105-A5C642A5E9C1}</a:tableStyleId>
              </a:tblPr>
              <a:tblGrid>
                <a:gridCol w="5044325"/>
                <a:gridCol w="5044325"/>
                <a:gridCol w="5044325"/>
              </a:tblGrid>
              <a:tr h="6706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 u="none" cap="none" strike="noStrike"/>
                        <a:t>PARTNER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BRIEF DESCRIPTION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36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ROLE IN THE PROJECT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Town Halls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Small town without website (4k inhabitants) 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Medium town (following the services already existing) 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Subventioning and diffusing information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Creation of a new training and sharing service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Training Center/ trainers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Training for Town centers and NGOs volunteers 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Training for the NEETs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670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NGOs working with NEETs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Food banks,  Suburbs associations… 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Communication with youngs</a:t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Maybe a volunteer to train 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0" name="Google Shape;160;p6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1" name="Google Shape;161;p6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2" name="Google Shape;162;p6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6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6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6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6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67" name="Google Shape;167;p6"/>
          <p:cNvSpPr txBox="1"/>
          <p:nvPr/>
        </p:nvSpPr>
        <p:spPr>
          <a:xfrm>
            <a:off x="927509" y="1792963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1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Actions</a:t>
            </a:r>
            <a:endParaRPr/>
          </a:p>
        </p:txBody>
      </p:sp>
      <p:sp>
        <p:nvSpPr>
          <p:cNvPr id="168" name="Google Shape;168;p6"/>
          <p:cNvSpPr txBox="1"/>
          <p:nvPr/>
        </p:nvSpPr>
        <p:spPr>
          <a:xfrm>
            <a:off x="1442600" y="3429000"/>
            <a:ext cx="15539400" cy="64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1. Contact </a:t>
            </a:r>
            <a:r>
              <a:rPr b="1" lang="en-US" sz="3000" u="sng">
                <a:latin typeface="Poppins"/>
                <a:ea typeface="Poppins"/>
                <a:cs typeface="Poppins"/>
                <a:sym typeface="Poppins"/>
              </a:rPr>
              <a:t>town halls</a:t>
            </a: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 to see if they are interested in the topic 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(see the finances; timeline; key staff)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3000">
                <a:latin typeface="Poppins"/>
                <a:ea typeface="Poppins"/>
                <a:cs typeface="Poppins"/>
                <a:sym typeface="Poppins"/>
              </a:rPr>
              <a:t>Criteria 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: 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-419100" lvl="0" marL="19431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Char char="●"/>
            </a:pP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for small 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town halls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 don’t have an Internet website and 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minimal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 4K inhabitants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-419100" lvl="0" marL="19431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3000"/>
              <a:buFont typeface="Poppins"/>
              <a:buChar char="●"/>
            </a:pP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for big town halls : check what’s already in the city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2. Contact </a:t>
            </a:r>
            <a:r>
              <a:rPr b="1" lang="en-US" sz="3000" u="sng">
                <a:latin typeface="Poppins"/>
                <a:ea typeface="Poppins"/>
                <a:cs typeface="Poppins"/>
                <a:sym typeface="Poppins"/>
              </a:rPr>
              <a:t>trainers </a:t>
            </a: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who are experts in the field of access to information</a:t>
            </a: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 (see the duration, the qualifications that will be attained by the trainees)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3. Contact </a:t>
            </a:r>
            <a:r>
              <a:rPr b="1" lang="en-US" sz="3000" u="sng">
                <a:latin typeface="Poppins"/>
                <a:ea typeface="Poppins"/>
                <a:cs typeface="Poppins"/>
                <a:sym typeface="Poppins"/>
              </a:rPr>
              <a:t>NGOs </a:t>
            </a:r>
            <a:r>
              <a:rPr b="1" lang="en-US" sz="3000">
                <a:latin typeface="Poppins"/>
                <a:ea typeface="Poppins"/>
                <a:cs typeface="Poppins"/>
                <a:sym typeface="Poppins"/>
              </a:rPr>
              <a:t>working with NEETs</a:t>
            </a:r>
            <a:endParaRPr b="1"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4. Train employees who are willing to participate in this;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Poppins"/>
                <a:ea typeface="Poppins"/>
                <a:cs typeface="Poppins"/>
                <a:sym typeface="Poppins"/>
              </a:rPr>
              <a:t>5. Create a communication plan (Instagram, partnerships with other NGOs working with NEETs, food banks);</a:t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9" name="Google Shape;169;p6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4" name="Google Shape;174;g2bc00117e9a_0_3"/>
          <p:cNvCxnSpPr/>
          <p:nvPr/>
        </p:nvCxnSpPr>
        <p:spPr>
          <a:xfrm rot="2033">
            <a:off x="1028704" y="8439534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5" name="Google Shape;175;g2bc00117e9a_0_3"/>
          <p:cNvCxnSpPr/>
          <p:nvPr/>
        </p:nvCxnSpPr>
        <p:spPr>
          <a:xfrm rot="2033">
            <a:off x="1028704" y="1797777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6" name="Google Shape;176;g2bc00117e9a_0_3"/>
          <p:cNvSpPr/>
          <p:nvPr/>
        </p:nvSpPr>
        <p:spPr>
          <a:xfrm>
            <a:off x="16981873" y="1121493"/>
            <a:ext cx="269875" cy="269875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2bc00117e9a_0_3"/>
          <p:cNvSpPr/>
          <p:nvPr/>
        </p:nvSpPr>
        <p:spPr>
          <a:xfrm>
            <a:off x="16575495" y="1121493"/>
            <a:ext cx="269875" cy="269875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2bc00117e9a_0_3"/>
          <p:cNvSpPr/>
          <p:nvPr/>
        </p:nvSpPr>
        <p:spPr>
          <a:xfrm>
            <a:off x="16169118" y="1121493"/>
            <a:ext cx="269875" cy="269875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g2bc00117e9a_0_3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g2bc00117e9a_0_3"/>
          <p:cNvSpPr txBox="1"/>
          <p:nvPr/>
        </p:nvSpPr>
        <p:spPr>
          <a:xfrm>
            <a:off x="1028700" y="952500"/>
            <a:ext cx="3501900" cy="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81" name="Google Shape;181;g2bc00117e9a_0_3"/>
          <p:cNvSpPr txBox="1"/>
          <p:nvPr/>
        </p:nvSpPr>
        <p:spPr>
          <a:xfrm>
            <a:off x="927509" y="1792963"/>
            <a:ext cx="168468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2bc00117e9a_0_3"/>
          <p:cNvSpPr txBox="1"/>
          <p:nvPr/>
        </p:nvSpPr>
        <p:spPr>
          <a:xfrm>
            <a:off x="1442600" y="2218050"/>
            <a:ext cx="15816600" cy="52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6. Train the youth on access to information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7. Open civic service positions for the NEETs, whose mission will focus on access to information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8. Disemation of the results of the project with the help of the young participants (create a communication plan of the results);</a:t>
            </a:r>
            <a:endParaRPr sz="44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9. Evaluation;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457200" marR="0" rtl="0" algn="l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g2bc00117e9a_0_3"/>
          <p:cNvSpPr txBox="1"/>
          <p:nvPr/>
        </p:nvSpPr>
        <p:spPr>
          <a:xfrm>
            <a:off x="1028700" y="8899525"/>
            <a:ext cx="4077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8" name="Google Shape;188;p7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9" name="Google Shape;189;p7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0" name="Google Shape;190;p7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7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7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7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195" name="Google Shape;195;p7"/>
          <p:cNvSpPr txBox="1"/>
          <p:nvPr/>
        </p:nvSpPr>
        <p:spPr>
          <a:xfrm>
            <a:off x="307459" y="2629100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1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Target group</a:t>
            </a:r>
            <a:endParaRPr/>
          </a:p>
        </p:txBody>
      </p:sp>
      <p:sp>
        <p:nvSpPr>
          <p:cNvPr id="196" name="Google Shape;196;p7"/>
          <p:cNvSpPr txBox="1"/>
          <p:nvPr/>
        </p:nvSpPr>
        <p:spPr>
          <a:xfrm>
            <a:off x="1313544" y="4780207"/>
            <a:ext cx="151329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NEET young people (16-30 y.o.)</a:t>
            </a:r>
            <a:endParaRPr/>
          </a:p>
        </p:txBody>
      </p:sp>
      <p:sp>
        <p:nvSpPr>
          <p:cNvPr id="197" name="Google Shape;197;p7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C2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2" name="Google Shape;202;p8"/>
          <p:cNvCxnSpPr/>
          <p:nvPr/>
        </p:nvCxnSpPr>
        <p:spPr>
          <a:xfrm rot="2017">
            <a:off x="1028704" y="8439495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3" name="Google Shape;203;p8"/>
          <p:cNvCxnSpPr/>
          <p:nvPr/>
        </p:nvCxnSpPr>
        <p:spPr>
          <a:xfrm rot="2017">
            <a:off x="1028704" y="1797738"/>
            <a:ext cx="16230603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4" name="Google Shape;204;p8"/>
          <p:cNvSpPr/>
          <p:nvPr/>
        </p:nvSpPr>
        <p:spPr>
          <a:xfrm>
            <a:off x="16981873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8"/>
          <p:cNvSpPr/>
          <p:nvPr/>
        </p:nvSpPr>
        <p:spPr>
          <a:xfrm>
            <a:off x="16575495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8"/>
          <p:cNvSpPr/>
          <p:nvPr/>
        </p:nvSpPr>
        <p:spPr>
          <a:xfrm>
            <a:off x="16169118" y="1121493"/>
            <a:ext cx="277427" cy="277427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8"/>
          <p:cNvSpPr/>
          <p:nvPr/>
        </p:nvSpPr>
        <p:spPr>
          <a:xfrm>
            <a:off x="7904114" y="191710"/>
            <a:ext cx="2479773" cy="1859567"/>
          </a:xfrm>
          <a:custGeom>
            <a:rect b="b" l="l" r="r" t="t"/>
            <a:pathLst>
              <a:path extrusionOk="0" h="1859567" w="2479773">
                <a:moveTo>
                  <a:pt x="0" y="0"/>
                </a:moveTo>
                <a:lnTo>
                  <a:pt x="2479772" y="0"/>
                </a:lnTo>
                <a:lnTo>
                  <a:pt x="2479772" y="1859567"/>
                </a:lnTo>
                <a:lnTo>
                  <a:pt x="0" y="18595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8" name="Google Shape;208;p8"/>
          <p:cNvSpPr txBox="1"/>
          <p:nvPr/>
        </p:nvSpPr>
        <p:spPr>
          <a:xfrm>
            <a:off x="1028700" y="952500"/>
            <a:ext cx="3501810" cy="581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8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youth phoenix project</a:t>
            </a:r>
            <a:endParaRPr/>
          </a:p>
        </p:txBody>
      </p:sp>
      <p:sp>
        <p:nvSpPr>
          <p:cNvPr id="209" name="Google Shape;209;p8"/>
          <p:cNvSpPr txBox="1"/>
          <p:nvPr/>
        </p:nvSpPr>
        <p:spPr>
          <a:xfrm>
            <a:off x="720596" y="2341913"/>
            <a:ext cx="16846800" cy="18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120">
                <a:solidFill>
                  <a:srgbClr val="F15922"/>
                </a:solidFill>
                <a:latin typeface="Arial"/>
                <a:ea typeface="Arial"/>
                <a:cs typeface="Arial"/>
                <a:sym typeface="Arial"/>
              </a:rPr>
              <a:t>Expected results</a:t>
            </a:r>
            <a:endParaRPr/>
          </a:p>
        </p:txBody>
      </p:sp>
      <p:sp>
        <p:nvSpPr>
          <p:cNvPr id="210" name="Google Shape;210;p8"/>
          <p:cNvSpPr txBox="1"/>
          <p:nvPr/>
        </p:nvSpPr>
        <p:spPr>
          <a:xfrm>
            <a:off x="1313651" y="4403825"/>
            <a:ext cx="16410900" cy="41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175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- raise awareness on the lack of access to information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5080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have</a:t>
            </a: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 an employee trained; 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5080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have better quality on access to information;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5080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NEETs are better integrated into society; they could become also more interested; 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  <a:p>
            <a:pPr indent="-508000" lvl="0" marL="457200" marR="0" rtl="0" algn="ctr">
              <a:lnSpc>
                <a:spcPct val="87250"/>
              </a:lnSpc>
              <a:spcBef>
                <a:spcPts val="0"/>
              </a:spcBef>
              <a:spcAft>
                <a:spcPts val="0"/>
              </a:spcAft>
              <a:buSzPts val="4400"/>
              <a:buFont typeface="Poppins"/>
              <a:buChar char="-"/>
            </a:pPr>
            <a:r>
              <a:rPr lang="en-US" sz="4400">
                <a:latin typeface="Poppins"/>
                <a:ea typeface="Poppins"/>
                <a:cs typeface="Poppins"/>
                <a:sym typeface="Poppins"/>
              </a:rPr>
              <a:t>reduce the number of NEETs.</a:t>
            </a:r>
            <a:endParaRPr sz="44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1" name="Google Shape;211;p8"/>
          <p:cNvSpPr txBox="1"/>
          <p:nvPr/>
        </p:nvSpPr>
        <p:spPr>
          <a:xfrm>
            <a:off x="1028700" y="8899525"/>
            <a:ext cx="4077715" cy="3587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www.youthphoenix.eu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