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33"/>
  </p:notesMasterIdLst>
  <p:sldIdLst>
    <p:sldId id="267" r:id="rId5"/>
    <p:sldId id="256" r:id="rId6"/>
    <p:sldId id="259" r:id="rId7"/>
    <p:sldId id="261" r:id="rId8"/>
    <p:sldId id="268" r:id="rId9"/>
    <p:sldId id="263" r:id="rId10"/>
    <p:sldId id="271" r:id="rId11"/>
    <p:sldId id="272" r:id="rId12"/>
    <p:sldId id="264" r:id="rId13"/>
    <p:sldId id="273" r:id="rId14"/>
    <p:sldId id="275" r:id="rId15"/>
    <p:sldId id="274" r:id="rId16"/>
    <p:sldId id="276" r:id="rId17"/>
    <p:sldId id="277" r:id="rId18"/>
    <p:sldId id="265" r:id="rId19"/>
    <p:sldId id="266" r:id="rId20"/>
    <p:sldId id="278" r:id="rId21"/>
    <p:sldId id="279" r:id="rId22"/>
    <p:sldId id="314" r:id="rId23"/>
    <p:sldId id="350" r:id="rId24"/>
    <p:sldId id="352" r:id="rId25"/>
    <p:sldId id="390" r:id="rId26"/>
    <p:sldId id="384" r:id="rId27"/>
    <p:sldId id="385" r:id="rId28"/>
    <p:sldId id="339" r:id="rId29"/>
    <p:sldId id="262" r:id="rId30"/>
    <p:sldId id="391" r:id="rId31"/>
    <p:sldId id="280" r:id="rId32"/>
  </p:sldIdLst>
  <p:sldSz cx="24479250" cy="13679488"/>
  <p:notesSz cx="6858000" cy="9144000"/>
  <p:embeddedFontLst>
    <p:embeddedFont>
      <p:font typeface="Arial Black" panose="020B0A04020102020204" pitchFamily="34" charset="0"/>
      <p:bold r:id="rId34"/>
    </p:embeddedFont>
    <p:embeddedFont>
      <p:font typeface="Bahnschrift" panose="020B0502040204020203" pitchFamily="34" charset="0"/>
      <p:regular r:id="rId35"/>
      <p:bold r:id="rId36"/>
    </p:embeddedFont>
    <p:embeddedFont>
      <p:font typeface="Bahnschrift bold" panose="020B0502040204020203" pitchFamily="34" charset="0"/>
      <p:bold r:id="rId37"/>
    </p:embeddedFont>
    <p:embeddedFont>
      <p:font typeface="Bahnschrift Condensed" panose="020B0502040204020203" pitchFamily="34" charset="0"/>
      <p:regular r:id="rId38"/>
      <p:bold r:id="rId39"/>
    </p:embeddedFont>
    <p:embeddedFont>
      <p:font typeface="Bahnschrift Light" panose="020B0502040204020203" pitchFamily="34" charset="0"/>
      <p:regular r:id="rId40"/>
    </p:embeddedFont>
    <p:embeddedFont>
      <p:font typeface="Bahnschrift Light SemiCondensed" panose="020B0502040204020203" pitchFamily="34" charset="0"/>
      <p:regular r:id="rId41"/>
    </p:embeddedFont>
    <p:embeddedFont>
      <p:font typeface="Bahnschrift SemiBold" panose="020B0502040204020203" pitchFamily="34" charset="0"/>
      <p:bold r:id="rId42"/>
    </p:embeddedFont>
    <p:embeddedFont>
      <p:font typeface="Bahnschrift SemiBold Condensed" panose="020B0502040204020203" pitchFamily="34" charset="0"/>
      <p:bold r:id="rId43"/>
    </p:embeddedFont>
    <p:embeddedFont>
      <p:font typeface="Bahnschrift SemiBold SemiConden" panose="020B0502040204020203" pitchFamily="34" charset="0"/>
      <p:bold r:id="rId44"/>
    </p:embeddedFont>
    <p:embeddedFont>
      <p:font typeface="Bahnschrift SemiLight SemiConde" panose="020B0502040204020203" pitchFamily="34" charset="0"/>
      <p:regular r:id="rId45"/>
    </p:embeddedFon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08" userDrawn="1">
          <p15:clr>
            <a:srgbClr val="A4A3A4"/>
          </p15:clr>
        </p15:guide>
        <p15:guide id="2" pos="771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068F3A-5C60-9CC2-C778-081261C193B7}" name="CARSTENS Jana Alvara (COMM-EXT)" initials="CJA(E" userId="S::Jana-Alvara.CARSTENS@ext.ec.europa.eu::5f7b5ece-851c-427a-9056-a1add3940a7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0C4CA3"/>
    <a:srgbClr val="4F61C0"/>
    <a:srgbClr val="FFF2CC"/>
    <a:srgbClr val="243C7C"/>
    <a:srgbClr val="E6483C"/>
    <a:srgbClr val="5E91C8"/>
    <a:srgbClr val="17559E"/>
    <a:srgbClr val="F3CA57"/>
    <a:srgbClr val="F49B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7E5D49-172A-B2D0-E901-AA10EADF0488}" v="4" dt="2023-03-27T07:39:04.795"/>
    <p1510:client id="{996F78B4-8A15-EE4A-FB25-425AE8B6099A}" v="3" dt="2023-03-24T13:33:22.214"/>
    <p1510:client id="{A37465BB-E864-51A8-58A9-5AAEB88F71A5}" v="40" dt="2023-03-24T15:19:20.897"/>
    <p1510:client id="{E9E1BFE8-FA9B-DBA4-846D-18D5252E3860}" v="6" dt="2023-03-24T14:38:03.7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16" autoAdjust="0"/>
    <p:restoredTop sz="89286" autoAdjust="0"/>
  </p:normalViewPr>
  <p:slideViewPr>
    <p:cSldViewPr snapToGrid="0">
      <p:cViewPr varScale="1">
        <p:scale>
          <a:sx n="44" d="100"/>
          <a:sy n="44" d="100"/>
        </p:scale>
        <p:origin x="243" y="93"/>
      </p:cViewPr>
      <p:guideLst>
        <p:guide orient="horz" pos="4308"/>
        <p:guide pos="7710"/>
      </p:guideLst>
    </p:cSldViewPr>
  </p:slideViewPr>
  <p:outlineViewPr>
    <p:cViewPr>
      <p:scale>
        <a:sx n="33" d="100"/>
        <a:sy n="33" d="100"/>
      </p:scale>
      <p:origin x="0" y="-4524"/>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font" Target="fonts/font1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font" Target="fonts/font8.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font" Target="fonts/font16.fntdata"/><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1.fntdata"/><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BEN BOURA Abdelhamid (COMM-EXT)" userId="S::abdelhamid.iben-boura@ext.ec.europa.eu::4f0c56ac-24ac-4189-a1e5-e20975a42169" providerId="AD" clId="Web-{E9E1BFE8-FA9B-DBA4-846D-18D5252E3860}"/>
    <pc:docChg chg="modSld">
      <pc:chgData name="IBEN BOURA Abdelhamid (COMM-EXT)" userId="S::abdelhamid.iben-boura@ext.ec.europa.eu::4f0c56ac-24ac-4189-a1e5-e20975a42169" providerId="AD" clId="Web-{E9E1BFE8-FA9B-DBA4-846D-18D5252E3860}" dt="2023-03-24T14:38:03.732" v="5"/>
      <pc:docMkLst>
        <pc:docMk/>
      </pc:docMkLst>
      <pc:sldChg chg="modSp">
        <pc:chgData name="IBEN BOURA Abdelhamid (COMM-EXT)" userId="S::abdelhamid.iben-boura@ext.ec.europa.eu::4f0c56ac-24ac-4189-a1e5-e20975a42169" providerId="AD" clId="Web-{E9E1BFE8-FA9B-DBA4-846D-18D5252E3860}" dt="2023-03-24T14:38:03.732" v="5"/>
        <pc:sldMkLst>
          <pc:docMk/>
          <pc:sldMk cId="669932798" sldId="259"/>
        </pc:sldMkLst>
        <pc:spChg chg="ord">
          <ac:chgData name="IBEN BOURA Abdelhamid (COMM-EXT)" userId="S::abdelhamid.iben-boura@ext.ec.europa.eu::4f0c56ac-24ac-4189-a1e5-e20975a42169" providerId="AD" clId="Web-{E9E1BFE8-FA9B-DBA4-846D-18D5252E3860}" dt="2023-03-24T14:38:03.732" v="5"/>
          <ac:spMkLst>
            <pc:docMk/>
            <pc:sldMk cId="669932798" sldId="259"/>
            <ac:spMk id="8" creationId="{00000000-0000-0000-0000-000000000000}"/>
          </ac:spMkLst>
        </pc:spChg>
        <pc:spChg chg="ord">
          <ac:chgData name="IBEN BOURA Abdelhamid (COMM-EXT)" userId="S::abdelhamid.iben-boura@ext.ec.europa.eu::4f0c56ac-24ac-4189-a1e5-e20975a42169" providerId="AD" clId="Web-{E9E1BFE8-FA9B-DBA4-846D-18D5252E3860}" dt="2023-03-24T14:37:47.216" v="0"/>
          <ac:spMkLst>
            <pc:docMk/>
            <pc:sldMk cId="669932798" sldId="259"/>
            <ac:spMk id="21" creationId="{00000000-0000-0000-0000-000000000000}"/>
          </ac:spMkLst>
        </pc:spChg>
      </pc:sldChg>
    </pc:docChg>
  </pc:docChgLst>
  <pc:docChgLst>
    <pc:chgData name="IBEN BOURA Abdelhamid (COMM-EXT)" userId="S::abdelhamid.iben-boura@ext.ec.europa.eu::4f0c56ac-24ac-4189-a1e5-e20975a42169" providerId="AD" clId="Web-{996F78B4-8A15-EE4A-FB25-425AE8B6099A}"/>
    <pc:docChg chg="modSld">
      <pc:chgData name="IBEN BOURA Abdelhamid (COMM-EXT)" userId="S::abdelhamid.iben-boura@ext.ec.europa.eu::4f0c56ac-24ac-4189-a1e5-e20975a42169" providerId="AD" clId="Web-{996F78B4-8A15-EE4A-FB25-425AE8B6099A}" dt="2023-03-24T13:33:22.214" v="2"/>
      <pc:docMkLst>
        <pc:docMk/>
      </pc:docMkLst>
      <pc:sldChg chg="modSp">
        <pc:chgData name="IBEN BOURA Abdelhamid (COMM-EXT)" userId="S::abdelhamid.iben-boura@ext.ec.europa.eu::4f0c56ac-24ac-4189-a1e5-e20975a42169" providerId="AD" clId="Web-{996F78B4-8A15-EE4A-FB25-425AE8B6099A}" dt="2023-03-24T13:33:22.214" v="2"/>
        <pc:sldMkLst>
          <pc:docMk/>
          <pc:sldMk cId="669932798" sldId="259"/>
        </pc:sldMkLst>
        <pc:spChg chg="ord">
          <ac:chgData name="IBEN BOURA Abdelhamid (COMM-EXT)" userId="S::abdelhamid.iben-boura@ext.ec.europa.eu::4f0c56ac-24ac-4189-a1e5-e20975a42169" providerId="AD" clId="Web-{996F78B4-8A15-EE4A-FB25-425AE8B6099A}" dt="2023-03-24T13:33:01.526" v="1"/>
          <ac:spMkLst>
            <pc:docMk/>
            <pc:sldMk cId="669932798" sldId="259"/>
            <ac:spMk id="3" creationId="{CDD08A4A-60C1-6263-E77D-FF5722E78795}"/>
          </ac:spMkLst>
        </pc:spChg>
        <pc:spChg chg="ord">
          <ac:chgData name="IBEN BOURA Abdelhamid (COMM-EXT)" userId="S::abdelhamid.iben-boura@ext.ec.europa.eu::4f0c56ac-24ac-4189-a1e5-e20975a42169" providerId="AD" clId="Web-{996F78B4-8A15-EE4A-FB25-425AE8B6099A}" dt="2023-03-24T13:33:22.214" v="2"/>
          <ac:spMkLst>
            <pc:docMk/>
            <pc:sldMk cId="669932798" sldId="259"/>
            <ac:spMk id="14" creationId="{00000000-0000-0000-0000-000000000000}"/>
          </ac:spMkLst>
        </pc:spChg>
      </pc:sldChg>
      <pc:sldChg chg="modSp">
        <pc:chgData name="IBEN BOURA Abdelhamid (COMM-EXT)" userId="S::abdelhamid.iben-boura@ext.ec.europa.eu::4f0c56ac-24ac-4189-a1e5-e20975a42169" providerId="AD" clId="Web-{996F78B4-8A15-EE4A-FB25-425AE8B6099A}" dt="2023-03-24T13:23:16.166" v="0"/>
        <pc:sldMkLst>
          <pc:docMk/>
          <pc:sldMk cId="4024825762" sldId="267"/>
        </pc:sldMkLst>
        <pc:spChg chg="ord">
          <ac:chgData name="IBEN BOURA Abdelhamid (COMM-EXT)" userId="S::abdelhamid.iben-boura@ext.ec.europa.eu::4f0c56ac-24ac-4189-a1e5-e20975a42169" providerId="AD" clId="Web-{996F78B4-8A15-EE4A-FB25-425AE8B6099A}" dt="2023-03-24T13:23:16.166" v="0"/>
          <ac:spMkLst>
            <pc:docMk/>
            <pc:sldMk cId="4024825762" sldId="267"/>
            <ac:spMk id="14" creationId="{00000000-0000-0000-0000-000000000000}"/>
          </ac:spMkLst>
        </pc:spChg>
      </pc:sldChg>
    </pc:docChg>
  </pc:docChgLst>
  <pc:docChgLst>
    <pc:chgData name="IBEN BOURA Abdelhamid (COMM-EXT)" userId="S::abdelhamid.iben-boura@ext.ec.europa.eu::4f0c56ac-24ac-4189-a1e5-e20975a42169" providerId="AD" clId="Web-{A37465BB-E864-51A8-58A9-5AAEB88F71A5}"/>
    <pc:docChg chg="modSld">
      <pc:chgData name="IBEN BOURA Abdelhamid (COMM-EXT)" userId="S::abdelhamid.iben-boura@ext.ec.europa.eu::4f0c56ac-24ac-4189-a1e5-e20975a42169" providerId="AD" clId="Web-{A37465BB-E864-51A8-58A9-5AAEB88F71A5}" dt="2023-03-24T15:19:20.897" v="39"/>
      <pc:docMkLst>
        <pc:docMk/>
      </pc:docMkLst>
      <pc:sldChg chg="modSp">
        <pc:chgData name="IBEN BOURA Abdelhamid (COMM-EXT)" userId="S::abdelhamid.iben-boura@ext.ec.europa.eu::4f0c56ac-24ac-4189-a1e5-e20975a42169" providerId="AD" clId="Web-{A37465BB-E864-51A8-58A9-5AAEB88F71A5}" dt="2023-03-24T15:18:17.114" v="38"/>
        <pc:sldMkLst>
          <pc:docMk/>
          <pc:sldMk cId="885171898" sldId="256"/>
        </pc:sldMkLst>
        <pc:spChg chg="ord">
          <ac:chgData name="IBEN BOURA Abdelhamid (COMM-EXT)" userId="S::abdelhamid.iben-boura@ext.ec.europa.eu::4f0c56ac-24ac-4189-a1e5-e20975a42169" providerId="AD" clId="Web-{A37465BB-E864-51A8-58A9-5AAEB88F71A5}" dt="2023-03-24T15:15:11.561" v="31"/>
          <ac:spMkLst>
            <pc:docMk/>
            <pc:sldMk cId="885171898" sldId="256"/>
            <ac:spMk id="2" creationId="{00000000-0000-0000-0000-000000000000}"/>
          </ac:spMkLst>
        </pc:spChg>
        <pc:spChg chg="ord">
          <ac:chgData name="IBEN BOURA Abdelhamid (COMM-EXT)" userId="S::abdelhamid.iben-boura@ext.ec.europa.eu::4f0c56ac-24ac-4189-a1e5-e20975a42169" providerId="AD" clId="Web-{A37465BB-E864-51A8-58A9-5AAEB88F71A5}" dt="2023-03-24T15:18:17.114" v="38"/>
          <ac:spMkLst>
            <pc:docMk/>
            <pc:sldMk cId="885171898" sldId="256"/>
            <ac:spMk id="10" creationId="{00000000-0000-0000-0000-000000000000}"/>
          </ac:spMkLst>
        </pc:spChg>
        <pc:spChg chg="ord">
          <ac:chgData name="IBEN BOURA Abdelhamid (COMM-EXT)" userId="S::abdelhamid.iben-boura@ext.ec.europa.eu::4f0c56ac-24ac-4189-a1e5-e20975a42169" providerId="AD" clId="Web-{A37465BB-E864-51A8-58A9-5AAEB88F71A5}" dt="2023-03-24T15:18:09.645" v="37"/>
          <ac:spMkLst>
            <pc:docMk/>
            <pc:sldMk cId="885171898" sldId="256"/>
            <ac:spMk id="12" creationId="{00000000-0000-0000-0000-000000000000}"/>
          </ac:spMkLst>
        </pc:spChg>
        <pc:spChg chg="ord">
          <ac:chgData name="IBEN BOURA Abdelhamid (COMM-EXT)" userId="S::abdelhamid.iben-boura@ext.ec.europa.eu::4f0c56ac-24ac-4189-a1e5-e20975a42169" providerId="AD" clId="Web-{A37465BB-E864-51A8-58A9-5AAEB88F71A5}" dt="2023-03-24T15:15:23.718" v="36"/>
          <ac:spMkLst>
            <pc:docMk/>
            <pc:sldMk cId="885171898" sldId="256"/>
            <ac:spMk id="14" creationId="{00000000-0000-0000-0000-000000000000}"/>
          </ac:spMkLst>
        </pc:spChg>
      </pc:sldChg>
      <pc:sldChg chg="delSp modSp delAnim">
        <pc:chgData name="IBEN BOURA Abdelhamid (COMM-EXT)" userId="S::abdelhamid.iben-boura@ext.ec.europa.eu::4f0c56ac-24ac-4189-a1e5-e20975a42169" providerId="AD" clId="Web-{A37465BB-E864-51A8-58A9-5AAEB88F71A5}" dt="2023-03-24T15:19:20.897" v="39"/>
        <pc:sldMkLst>
          <pc:docMk/>
          <pc:sldMk cId="3258899431" sldId="258"/>
        </pc:sldMkLst>
        <pc:spChg chg="ord">
          <ac:chgData name="IBEN BOURA Abdelhamid (COMM-EXT)" userId="S::abdelhamid.iben-boura@ext.ec.europa.eu::4f0c56ac-24ac-4189-a1e5-e20975a42169" providerId="AD" clId="Web-{A37465BB-E864-51A8-58A9-5AAEB88F71A5}" dt="2023-03-24T14:53:34.926" v="17"/>
          <ac:spMkLst>
            <pc:docMk/>
            <pc:sldMk cId="3258899431" sldId="258"/>
            <ac:spMk id="3" creationId="{00000000-0000-0000-0000-000000000000}"/>
          </ac:spMkLst>
        </pc:spChg>
        <pc:spChg chg="ord">
          <ac:chgData name="IBEN BOURA Abdelhamid (COMM-EXT)" userId="S::abdelhamid.iben-boura@ext.ec.europa.eu::4f0c56ac-24ac-4189-a1e5-e20975a42169" providerId="AD" clId="Web-{A37465BB-E864-51A8-58A9-5AAEB88F71A5}" dt="2023-03-24T14:53:37.317" v="18"/>
          <ac:spMkLst>
            <pc:docMk/>
            <pc:sldMk cId="3258899431" sldId="258"/>
            <ac:spMk id="7" creationId="{FA9CC178-7E19-365E-3287-8F609B1C2B64}"/>
          </ac:spMkLst>
        </pc:spChg>
        <pc:spChg chg="ord">
          <ac:chgData name="IBEN BOURA Abdelhamid (COMM-EXT)" userId="S::abdelhamid.iben-boura@ext.ec.europa.eu::4f0c56ac-24ac-4189-a1e5-e20975a42169" providerId="AD" clId="Web-{A37465BB-E864-51A8-58A9-5AAEB88F71A5}" dt="2023-03-24T14:53:45.927" v="22"/>
          <ac:spMkLst>
            <pc:docMk/>
            <pc:sldMk cId="3258899431" sldId="258"/>
            <ac:spMk id="25" creationId="{00000000-0000-0000-0000-000000000000}"/>
          </ac:spMkLst>
        </pc:spChg>
        <pc:spChg chg="ord">
          <ac:chgData name="IBEN BOURA Abdelhamid (COMM-EXT)" userId="S::abdelhamid.iben-boura@ext.ec.europa.eu::4f0c56ac-24ac-4189-a1e5-e20975a42169" providerId="AD" clId="Web-{A37465BB-E864-51A8-58A9-5AAEB88F71A5}" dt="2023-03-24T14:53:52.333" v="25"/>
          <ac:spMkLst>
            <pc:docMk/>
            <pc:sldMk cId="3258899431" sldId="258"/>
            <ac:spMk id="33" creationId="{00000000-0000-0000-0000-000000000000}"/>
          </ac:spMkLst>
        </pc:spChg>
        <pc:spChg chg="ord">
          <ac:chgData name="IBEN BOURA Abdelhamid (COMM-EXT)" userId="S::abdelhamid.iben-boura@ext.ec.europa.eu::4f0c56ac-24ac-4189-a1e5-e20975a42169" providerId="AD" clId="Web-{A37465BB-E864-51A8-58A9-5AAEB88F71A5}" dt="2023-03-24T14:53:55.490" v="27"/>
          <ac:spMkLst>
            <pc:docMk/>
            <pc:sldMk cId="3258899431" sldId="258"/>
            <ac:spMk id="39" creationId="{00000000-0000-0000-0000-000000000000}"/>
          </ac:spMkLst>
        </pc:spChg>
        <pc:spChg chg="ord">
          <ac:chgData name="IBEN BOURA Abdelhamid (COMM-EXT)" userId="S::abdelhamid.iben-boura@ext.ec.europa.eu::4f0c56ac-24ac-4189-a1e5-e20975a42169" providerId="AD" clId="Web-{A37465BB-E864-51A8-58A9-5AAEB88F71A5}" dt="2023-03-24T14:53:57.661" v="28"/>
          <ac:spMkLst>
            <pc:docMk/>
            <pc:sldMk cId="3258899431" sldId="258"/>
            <ac:spMk id="44" creationId="{00000000-0000-0000-0000-000000000000}"/>
          </ac:spMkLst>
        </pc:spChg>
        <pc:spChg chg="topLvl">
          <ac:chgData name="IBEN BOURA Abdelhamid (COMM-EXT)" userId="S::abdelhamid.iben-boura@ext.ec.europa.eu::4f0c56ac-24ac-4189-a1e5-e20975a42169" providerId="AD" clId="Web-{A37465BB-E864-51A8-58A9-5AAEB88F71A5}" dt="2023-03-24T14:59:28.469" v="30"/>
          <ac:spMkLst>
            <pc:docMk/>
            <pc:sldMk cId="3258899431" sldId="258"/>
            <ac:spMk id="50" creationId="{00000000-0000-0000-0000-000000000000}"/>
          </ac:spMkLst>
        </pc:spChg>
        <pc:spChg chg="topLvl">
          <ac:chgData name="IBEN BOURA Abdelhamid (COMM-EXT)" userId="S::abdelhamid.iben-boura@ext.ec.europa.eu::4f0c56ac-24ac-4189-a1e5-e20975a42169" providerId="AD" clId="Web-{A37465BB-E864-51A8-58A9-5AAEB88F71A5}" dt="2023-03-24T14:59:28.469" v="30"/>
          <ac:spMkLst>
            <pc:docMk/>
            <pc:sldMk cId="3258899431" sldId="258"/>
            <ac:spMk id="51" creationId="{00000000-0000-0000-0000-000000000000}"/>
          </ac:spMkLst>
        </pc:spChg>
        <pc:spChg chg="topLvl">
          <ac:chgData name="IBEN BOURA Abdelhamid (COMM-EXT)" userId="S::abdelhamid.iben-boura@ext.ec.europa.eu::4f0c56ac-24ac-4189-a1e5-e20975a42169" providerId="AD" clId="Web-{A37465BB-E864-51A8-58A9-5AAEB88F71A5}" dt="2023-03-24T15:19:20.897" v="39"/>
          <ac:spMkLst>
            <pc:docMk/>
            <pc:sldMk cId="3258899431" sldId="258"/>
            <ac:spMk id="55" creationId="{00000000-0000-0000-0000-000000000000}"/>
          </ac:spMkLst>
        </pc:spChg>
        <pc:spChg chg="topLvl">
          <ac:chgData name="IBEN BOURA Abdelhamid (COMM-EXT)" userId="S::abdelhamid.iben-boura@ext.ec.europa.eu::4f0c56ac-24ac-4189-a1e5-e20975a42169" providerId="AD" clId="Web-{A37465BB-E864-51A8-58A9-5AAEB88F71A5}" dt="2023-03-24T15:19:20.897" v="39"/>
          <ac:spMkLst>
            <pc:docMk/>
            <pc:sldMk cId="3258899431" sldId="258"/>
            <ac:spMk id="56" creationId="{00000000-0000-0000-0000-000000000000}"/>
          </ac:spMkLst>
        </pc:spChg>
        <pc:spChg chg="topLvl">
          <ac:chgData name="IBEN BOURA Abdelhamid (COMM-EXT)" userId="S::abdelhamid.iben-boura@ext.ec.europa.eu::4f0c56ac-24ac-4189-a1e5-e20975a42169" providerId="AD" clId="Web-{A37465BB-E864-51A8-58A9-5AAEB88F71A5}" dt="2023-03-24T14:57:29.262" v="29"/>
          <ac:spMkLst>
            <pc:docMk/>
            <pc:sldMk cId="3258899431" sldId="258"/>
            <ac:spMk id="60" creationId="{00000000-0000-0000-0000-000000000000}"/>
          </ac:spMkLst>
        </pc:spChg>
        <pc:spChg chg="topLvl">
          <ac:chgData name="IBEN BOURA Abdelhamid (COMM-EXT)" userId="S::abdelhamid.iben-boura@ext.ec.europa.eu::4f0c56ac-24ac-4189-a1e5-e20975a42169" providerId="AD" clId="Web-{A37465BB-E864-51A8-58A9-5AAEB88F71A5}" dt="2023-03-24T14:57:29.262" v="29"/>
          <ac:spMkLst>
            <pc:docMk/>
            <pc:sldMk cId="3258899431" sldId="258"/>
            <ac:spMk id="61" creationId="{00000000-0000-0000-0000-000000000000}"/>
          </ac:spMkLst>
        </pc:spChg>
        <pc:grpChg chg="del">
          <ac:chgData name="IBEN BOURA Abdelhamid (COMM-EXT)" userId="S::abdelhamid.iben-boura@ext.ec.europa.eu::4f0c56ac-24ac-4189-a1e5-e20975a42169" providerId="AD" clId="Web-{A37465BB-E864-51A8-58A9-5AAEB88F71A5}" dt="2023-03-24T14:59:28.469" v="30"/>
          <ac:grpSpMkLst>
            <pc:docMk/>
            <pc:sldMk cId="3258899431" sldId="258"/>
            <ac:grpSpMk id="43" creationId="{00000000-0000-0000-0000-000000000000}"/>
          </ac:grpSpMkLst>
        </pc:grpChg>
        <pc:grpChg chg="del">
          <ac:chgData name="IBEN BOURA Abdelhamid (COMM-EXT)" userId="S::abdelhamid.iben-boura@ext.ec.europa.eu::4f0c56ac-24ac-4189-a1e5-e20975a42169" providerId="AD" clId="Web-{A37465BB-E864-51A8-58A9-5AAEB88F71A5}" dt="2023-03-24T15:19:20.897" v="39"/>
          <ac:grpSpMkLst>
            <pc:docMk/>
            <pc:sldMk cId="3258899431" sldId="258"/>
            <ac:grpSpMk id="52" creationId="{00000000-0000-0000-0000-000000000000}"/>
          </ac:grpSpMkLst>
        </pc:grpChg>
        <pc:grpChg chg="del">
          <ac:chgData name="IBEN BOURA Abdelhamid (COMM-EXT)" userId="S::abdelhamid.iben-boura@ext.ec.europa.eu::4f0c56ac-24ac-4189-a1e5-e20975a42169" providerId="AD" clId="Web-{A37465BB-E864-51A8-58A9-5AAEB88F71A5}" dt="2023-03-24T14:57:29.262" v="29"/>
          <ac:grpSpMkLst>
            <pc:docMk/>
            <pc:sldMk cId="3258899431" sldId="258"/>
            <ac:grpSpMk id="57" creationId="{00000000-0000-0000-0000-000000000000}"/>
          </ac:grpSpMkLst>
        </pc:grpChg>
        <pc:picChg chg="topLvl">
          <ac:chgData name="IBEN BOURA Abdelhamid (COMM-EXT)" userId="S::abdelhamid.iben-boura@ext.ec.europa.eu::4f0c56ac-24ac-4189-a1e5-e20975a42169" providerId="AD" clId="Web-{A37465BB-E864-51A8-58A9-5AAEB88F71A5}" dt="2023-03-24T14:59:28.469" v="30"/>
          <ac:picMkLst>
            <pc:docMk/>
            <pc:sldMk cId="3258899431" sldId="258"/>
            <ac:picMk id="48" creationId="{00000000-0000-0000-0000-000000000000}"/>
          </ac:picMkLst>
        </pc:picChg>
        <pc:picChg chg="topLvl">
          <ac:chgData name="IBEN BOURA Abdelhamid (COMM-EXT)" userId="S::abdelhamid.iben-boura@ext.ec.europa.eu::4f0c56ac-24ac-4189-a1e5-e20975a42169" providerId="AD" clId="Web-{A37465BB-E864-51A8-58A9-5AAEB88F71A5}" dt="2023-03-24T15:19:20.897" v="39"/>
          <ac:picMkLst>
            <pc:docMk/>
            <pc:sldMk cId="3258899431" sldId="258"/>
            <ac:picMk id="53" creationId="{00000000-0000-0000-0000-000000000000}"/>
          </ac:picMkLst>
        </pc:picChg>
        <pc:picChg chg="topLvl">
          <ac:chgData name="IBEN BOURA Abdelhamid (COMM-EXT)" userId="S::abdelhamid.iben-boura@ext.ec.europa.eu::4f0c56ac-24ac-4189-a1e5-e20975a42169" providerId="AD" clId="Web-{A37465BB-E864-51A8-58A9-5AAEB88F71A5}" dt="2023-03-24T14:57:29.262" v="29"/>
          <ac:picMkLst>
            <pc:docMk/>
            <pc:sldMk cId="3258899431" sldId="258"/>
            <ac:picMk id="58" creationId="{00000000-0000-0000-0000-000000000000}"/>
          </ac:picMkLst>
        </pc:picChg>
        <pc:cxnChg chg="topLvl">
          <ac:chgData name="IBEN BOURA Abdelhamid (COMM-EXT)" userId="S::abdelhamid.iben-boura@ext.ec.europa.eu::4f0c56ac-24ac-4189-a1e5-e20975a42169" providerId="AD" clId="Web-{A37465BB-E864-51A8-58A9-5AAEB88F71A5}" dt="2023-03-24T14:59:28.469" v="30"/>
          <ac:cxnSpMkLst>
            <pc:docMk/>
            <pc:sldMk cId="3258899431" sldId="258"/>
            <ac:cxnSpMk id="49" creationId="{00000000-0000-0000-0000-000000000000}"/>
          </ac:cxnSpMkLst>
        </pc:cxnChg>
        <pc:cxnChg chg="topLvl">
          <ac:chgData name="IBEN BOURA Abdelhamid (COMM-EXT)" userId="S::abdelhamid.iben-boura@ext.ec.europa.eu::4f0c56ac-24ac-4189-a1e5-e20975a42169" providerId="AD" clId="Web-{A37465BB-E864-51A8-58A9-5AAEB88F71A5}" dt="2023-03-24T15:19:20.897" v="39"/>
          <ac:cxnSpMkLst>
            <pc:docMk/>
            <pc:sldMk cId="3258899431" sldId="258"/>
            <ac:cxnSpMk id="54" creationId="{00000000-0000-0000-0000-000000000000}"/>
          </ac:cxnSpMkLst>
        </pc:cxnChg>
        <pc:cxnChg chg="topLvl">
          <ac:chgData name="IBEN BOURA Abdelhamid (COMM-EXT)" userId="S::abdelhamid.iben-boura@ext.ec.europa.eu::4f0c56ac-24ac-4189-a1e5-e20975a42169" providerId="AD" clId="Web-{A37465BB-E864-51A8-58A9-5AAEB88F71A5}" dt="2023-03-24T14:57:29.262" v="29"/>
          <ac:cxnSpMkLst>
            <pc:docMk/>
            <pc:sldMk cId="3258899431" sldId="258"/>
            <ac:cxnSpMk id="59" creationId="{00000000-0000-0000-0000-000000000000}"/>
          </ac:cxnSpMkLst>
        </pc:cxnChg>
      </pc:sldChg>
      <pc:sldChg chg="modSp">
        <pc:chgData name="IBEN BOURA Abdelhamid (COMM-EXT)" userId="S::abdelhamid.iben-boura@ext.ec.europa.eu::4f0c56ac-24ac-4189-a1e5-e20975a42169" providerId="AD" clId="Web-{A37465BB-E864-51A8-58A9-5AAEB88F71A5}" dt="2023-03-24T14:47:00.476" v="5"/>
        <pc:sldMkLst>
          <pc:docMk/>
          <pc:sldMk cId="669932798" sldId="259"/>
        </pc:sldMkLst>
        <pc:picChg chg="ord">
          <ac:chgData name="IBEN BOURA Abdelhamid (COMM-EXT)" userId="S::abdelhamid.iben-boura@ext.ec.europa.eu::4f0c56ac-24ac-4189-a1e5-e20975a42169" providerId="AD" clId="Web-{A37465BB-E864-51A8-58A9-5AAEB88F71A5}" dt="2023-03-24T14:47:00.476" v="5"/>
          <ac:picMkLst>
            <pc:docMk/>
            <pc:sldMk cId="669932798" sldId="259"/>
            <ac:picMk id="4" creationId="{00000000-0000-0000-0000-000000000000}"/>
          </ac:picMkLst>
        </pc:picChg>
      </pc:sldChg>
      <pc:sldChg chg="modSp">
        <pc:chgData name="IBEN BOURA Abdelhamid (COMM-EXT)" userId="S::abdelhamid.iben-boura@ext.ec.europa.eu::4f0c56ac-24ac-4189-a1e5-e20975a42169" providerId="AD" clId="Web-{A37465BB-E864-51A8-58A9-5AAEB88F71A5}" dt="2023-03-24T14:51:43.001" v="11"/>
        <pc:sldMkLst>
          <pc:docMk/>
          <pc:sldMk cId="4024825762" sldId="267"/>
        </pc:sldMkLst>
        <pc:spChg chg="ord">
          <ac:chgData name="IBEN BOURA Abdelhamid (COMM-EXT)" userId="S::abdelhamid.iben-boura@ext.ec.europa.eu::4f0c56ac-24ac-4189-a1e5-e20975a42169" providerId="AD" clId="Web-{A37465BB-E864-51A8-58A9-5AAEB88F71A5}" dt="2023-03-24T14:51:33.938" v="7"/>
          <ac:spMkLst>
            <pc:docMk/>
            <pc:sldMk cId="4024825762" sldId="267"/>
            <ac:spMk id="2" creationId="{00000000-0000-0000-0000-000000000000}"/>
          </ac:spMkLst>
        </pc:spChg>
        <pc:spChg chg="mod ord">
          <ac:chgData name="IBEN BOURA Abdelhamid (COMM-EXT)" userId="S::abdelhamid.iben-boura@ext.ec.europa.eu::4f0c56ac-24ac-4189-a1e5-e20975a42169" providerId="AD" clId="Web-{A37465BB-E864-51A8-58A9-5AAEB88F71A5}" dt="2023-03-24T14:51:43.001" v="11"/>
          <ac:spMkLst>
            <pc:docMk/>
            <pc:sldMk cId="4024825762" sldId="267"/>
            <ac:spMk id="3" creationId="{00000000-0000-0000-0000-000000000000}"/>
          </ac:spMkLst>
        </pc:spChg>
        <pc:spChg chg="ord">
          <ac:chgData name="IBEN BOURA Abdelhamid (COMM-EXT)" userId="S::abdelhamid.iben-boura@ext.ec.europa.eu::4f0c56ac-24ac-4189-a1e5-e20975a42169" providerId="AD" clId="Web-{A37465BB-E864-51A8-58A9-5AAEB88F71A5}" dt="2023-03-24T14:51:39.892" v="10"/>
          <ac:spMkLst>
            <pc:docMk/>
            <pc:sldMk cId="4024825762" sldId="267"/>
            <ac:spMk id="12" creationId="{00000000-0000-0000-0000-000000000000}"/>
          </ac:spMkLst>
        </pc:spChg>
        <pc:spChg chg="ord">
          <ac:chgData name="IBEN BOURA Abdelhamid (COMM-EXT)" userId="S::abdelhamid.iben-boura@ext.ec.europa.eu::4f0c56ac-24ac-4189-a1e5-e20975a42169" providerId="AD" clId="Web-{A37465BB-E864-51A8-58A9-5AAEB88F71A5}" dt="2023-03-24T14:51:37.016" v="8"/>
          <ac:spMkLst>
            <pc:docMk/>
            <pc:sldMk cId="4024825762" sldId="267"/>
            <ac:spMk id="14" creationId="{00000000-0000-0000-0000-000000000000}"/>
          </ac:spMkLst>
        </pc:spChg>
      </pc:sldChg>
    </pc:docChg>
  </pc:docChgLst>
  <pc:docChgLst>
    <pc:chgData name="IBEN BOURA Abdelhamid (COMM-EXT)" userId="S::abdelhamid.iben-boura@ext.ec.europa.eu::4f0c56ac-24ac-4189-a1e5-e20975a42169" providerId="AD" clId="Web-{277E5D49-172A-B2D0-E901-AA10EADF0488}"/>
    <pc:docChg chg="modSld">
      <pc:chgData name="IBEN BOURA Abdelhamid (COMM-EXT)" userId="S::abdelhamid.iben-boura@ext.ec.europa.eu::4f0c56ac-24ac-4189-a1e5-e20975a42169" providerId="AD" clId="Web-{277E5D49-172A-B2D0-E901-AA10EADF0488}" dt="2023-03-27T07:39:04.795" v="3" actId="1076"/>
      <pc:docMkLst>
        <pc:docMk/>
      </pc:docMkLst>
      <pc:sldChg chg="modSp">
        <pc:chgData name="IBEN BOURA Abdelhamid (COMM-EXT)" userId="S::abdelhamid.iben-boura@ext.ec.europa.eu::4f0c56ac-24ac-4189-a1e5-e20975a42169" providerId="AD" clId="Web-{277E5D49-172A-B2D0-E901-AA10EADF0488}" dt="2023-03-27T07:39:04.795" v="3" actId="1076"/>
        <pc:sldMkLst>
          <pc:docMk/>
          <pc:sldMk cId="675633533" sldId="261"/>
        </pc:sldMkLst>
        <pc:spChg chg="mod">
          <ac:chgData name="IBEN BOURA Abdelhamid (COMM-EXT)" userId="S::abdelhamid.iben-boura@ext.ec.europa.eu::4f0c56ac-24ac-4189-a1e5-e20975a42169" providerId="AD" clId="Web-{277E5D49-172A-B2D0-E901-AA10EADF0488}" dt="2023-03-27T07:39:04.795" v="3" actId="1076"/>
          <ac:spMkLst>
            <pc:docMk/>
            <pc:sldMk cId="675633533" sldId="261"/>
            <ac:spMk id="13" creationId="{00000000-0000-0000-0000-000000000000}"/>
          </ac:spMkLst>
        </pc:spChg>
        <pc:grpChg chg="mod modVis">
          <ac:chgData name="IBEN BOURA Abdelhamid (COMM-EXT)" userId="S::abdelhamid.iben-boura@ext.ec.europa.eu::4f0c56ac-24ac-4189-a1e5-e20975a42169" providerId="AD" clId="Web-{277E5D49-172A-B2D0-E901-AA10EADF0488}" dt="2023-03-27T07:38:48.732" v="1"/>
          <ac:grpSpMkLst>
            <pc:docMk/>
            <pc:sldMk cId="675633533" sldId="261"/>
            <ac:grpSpMk id="3" creationId="{00000000-0000-0000-0000-000000000000}"/>
          </ac:grpSpMkLst>
        </pc:gr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en-GB" sz="2800" dirty="0">
              <a:solidFill>
                <a:schemeClr val="tx1"/>
              </a:solidFill>
            </a:rPr>
            <a:t>represents the EU common interests</a:t>
          </a:r>
          <a:endParaRPr lang="en-IE" sz="2800" dirty="0">
            <a:solidFill>
              <a:schemeClr val="tx1"/>
            </a:solidFill>
          </a:endParaRPr>
        </a:p>
      </dgm:t>
    </dgm:pt>
    <dgm:pt modelId="{73E6874D-F9F3-4E82-B140-6507E6C0C650}" type="parTrans" cxnId="{C41D3005-2217-4688-9780-E9B8A51967CC}">
      <dgm:prSet/>
      <dgm:spPr/>
      <dgm:t>
        <a:bodyPr/>
        <a:lstStyle/>
        <a:p>
          <a:endParaRPr lang="en-US" sz="2800"/>
        </a:p>
      </dgm:t>
    </dgm:pt>
    <dgm:pt modelId="{74558F61-CE4A-447F-8A5D-8417832E7526}" type="sibTrans" cxnId="{C41D3005-2217-4688-9780-E9B8A51967CC}">
      <dgm:prSet/>
      <dgm:spPr/>
      <dgm:t>
        <a:bodyPr/>
        <a:lstStyle/>
        <a:p>
          <a:endParaRPr lang="en-US" sz="2800"/>
        </a:p>
      </dgm:t>
    </dgm:pt>
    <dgm:pt modelId="{C1EECBD9-E0D8-45C2-8F98-D08BBBAFD5A1}">
      <dgm:prSet custT="1"/>
      <dgm:spPr>
        <a:solidFill>
          <a:srgbClr val="FFC000"/>
        </a:solidFill>
      </dgm:spPr>
      <dgm:t>
        <a:bodyPr/>
        <a:lstStyle/>
        <a:p>
          <a:pPr rtl="0"/>
          <a:r>
            <a:rPr lang="en-GB" sz="2800" dirty="0">
              <a:solidFill>
                <a:schemeClr val="tx1"/>
              </a:solidFill>
            </a:rPr>
            <a:t>is made up of one President and a Commissioner from each EU country responsible for a specific topic</a:t>
          </a:r>
          <a:endParaRPr lang="en-IE" sz="2800" dirty="0">
            <a:solidFill>
              <a:schemeClr val="tx1"/>
            </a:solidFill>
          </a:endParaRPr>
        </a:p>
      </dgm:t>
    </dgm:pt>
    <dgm:pt modelId="{4CB06FC3-8138-4CCC-99EE-6760A5421340}" type="parTrans" cxnId="{7BD06695-8A7B-4F57-8277-7DA12432977C}">
      <dgm:prSet/>
      <dgm:spPr/>
      <dgm:t>
        <a:bodyPr/>
        <a:lstStyle/>
        <a:p>
          <a:endParaRPr lang="en-US" sz="2800"/>
        </a:p>
      </dgm:t>
    </dgm:pt>
    <dgm:pt modelId="{ED228303-0972-4BF8-9E3D-7847263463DE}" type="sibTrans" cxnId="{7BD06695-8A7B-4F57-8277-7DA12432977C}">
      <dgm:prSet/>
      <dgm:spPr/>
      <dgm:t>
        <a:bodyPr/>
        <a:lstStyle/>
        <a:p>
          <a:endParaRPr lang="en-US" sz="2800"/>
        </a:p>
      </dgm:t>
    </dgm:pt>
    <dgm:pt modelId="{2C42F82F-59D6-4808-9E0F-A240A700DA6B}">
      <dgm:prSet custT="1"/>
      <dgm:spPr>
        <a:solidFill>
          <a:srgbClr val="FFC000"/>
        </a:solidFill>
      </dgm:spPr>
      <dgm:t>
        <a:bodyPr/>
        <a:lstStyle/>
        <a:p>
          <a:pPr rtl="0"/>
          <a:r>
            <a:rPr lang="en-GB" sz="2800" dirty="0">
              <a:solidFill>
                <a:schemeClr val="tx1"/>
              </a:solidFill>
            </a:rPr>
            <a:t>proposes new laws and programmes</a:t>
          </a:r>
          <a:endParaRPr lang="en-IE" sz="2800" dirty="0">
            <a:solidFill>
              <a:schemeClr val="tx1"/>
            </a:solidFill>
          </a:endParaRPr>
        </a:p>
      </dgm:t>
    </dgm:pt>
    <dgm:pt modelId="{69BD4A42-6B9F-4EC2-A901-5AA5A906A92D}" type="parTrans" cxnId="{38EDC957-1FC5-4003-BDEF-D20FE8FF71C7}">
      <dgm:prSet/>
      <dgm:spPr/>
      <dgm:t>
        <a:bodyPr/>
        <a:lstStyle/>
        <a:p>
          <a:endParaRPr lang="en-US" sz="2800"/>
        </a:p>
      </dgm:t>
    </dgm:pt>
    <dgm:pt modelId="{D8E85A51-3B3E-4483-9ADD-056D85BF1031}" type="sibTrans" cxnId="{38EDC957-1FC5-4003-BDEF-D20FE8FF71C7}">
      <dgm:prSet/>
      <dgm:spPr/>
      <dgm:t>
        <a:bodyPr/>
        <a:lstStyle/>
        <a:p>
          <a:endParaRPr lang="en-US" sz="2800"/>
        </a:p>
      </dgm:t>
    </dgm:pt>
    <dgm:pt modelId="{772570FC-73D3-456C-B0DC-D86B5B71086E}">
      <dgm:prSet custT="1"/>
      <dgm:spPr>
        <a:solidFill>
          <a:srgbClr val="FFC000"/>
        </a:solidFill>
      </dgm:spPr>
      <dgm:t>
        <a:bodyPr/>
        <a:lstStyle/>
        <a:p>
          <a:pPr rtl="0"/>
          <a:r>
            <a:rPr lang="en-GB" sz="2800" dirty="0">
              <a:solidFill>
                <a:schemeClr val="tx1"/>
              </a:solidFill>
            </a:rPr>
            <a:t>is elected by the European Parliament for </a:t>
          </a:r>
          <a:br>
            <a:rPr lang="en-GB" sz="2800" dirty="0">
              <a:solidFill>
                <a:schemeClr val="tx1"/>
              </a:solidFill>
            </a:rPr>
          </a:br>
          <a:r>
            <a:rPr lang="en-GB" sz="2800" dirty="0">
              <a:solidFill>
                <a:schemeClr val="tx1"/>
              </a:solidFill>
            </a:rPr>
            <a:t>five years</a:t>
          </a:r>
          <a:endParaRPr lang="en-IE" sz="2800" dirty="0">
            <a:solidFill>
              <a:schemeClr val="tx1"/>
            </a:solidFill>
          </a:endParaRPr>
        </a:p>
      </dgm:t>
    </dgm:pt>
    <dgm:pt modelId="{CE27BA19-5028-4005-871B-2A66CC8463BD}" type="parTrans" cxnId="{E229D1D6-B246-4D15-9950-FECE2A4CD865}">
      <dgm:prSet/>
      <dgm:spPr/>
      <dgm:t>
        <a:bodyPr/>
        <a:lstStyle/>
        <a:p>
          <a:endParaRPr lang="en-US" sz="2800"/>
        </a:p>
      </dgm:t>
    </dgm:pt>
    <dgm:pt modelId="{CE6D9607-312E-48FE-B7EF-A62ECBEEAEF8}" type="sibTrans" cxnId="{E229D1D6-B246-4D15-9950-FECE2A4CD865}">
      <dgm:prSet/>
      <dgm:spPr/>
      <dgm:t>
        <a:bodyPr/>
        <a:lstStyle/>
        <a:p>
          <a:endParaRPr lang="en-US" sz="2800"/>
        </a:p>
      </dgm:t>
    </dgm:pt>
    <dgm:pt modelId="{B8912B1B-6380-4D71-92B6-698FA14E6CF1}">
      <dgm:prSet custT="1"/>
      <dgm:spPr>
        <a:solidFill>
          <a:srgbClr val="FFC000"/>
        </a:solidFill>
      </dgm:spPr>
      <dgm:t>
        <a:bodyPr/>
        <a:lstStyle/>
        <a:p>
          <a:pPr rtl="0"/>
          <a:r>
            <a:rPr lang="en-GB" sz="2800" dirty="0">
              <a:solidFill>
                <a:schemeClr val="tx1"/>
              </a:solidFill>
            </a:rPr>
            <a:t>manages the EU policies and budget</a:t>
          </a:r>
          <a:endParaRPr lang="en-IE" sz="2800" dirty="0">
            <a:solidFill>
              <a:schemeClr val="tx1"/>
            </a:solidFill>
          </a:endParaRPr>
        </a:p>
      </dgm:t>
    </dgm:pt>
    <dgm:pt modelId="{49DFD30F-A579-4BCE-AE62-577B4DE8765C}" type="parTrans" cxnId="{5AA77FAD-1E53-4CF4-9E64-2352CDA8B9B9}">
      <dgm:prSet/>
      <dgm:spPr/>
      <dgm:t>
        <a:bodyPr/>
        <a:lstStyle/>
        <a:p>
          <a:endParaRPr lang="en-US" sz="2800"/>
        </a:p>
      </dgm:t>
    </dgm:pt>
    <dgm:pt modelId="{A3DAE11E-C8B9-4D1A-8BD0-CEECE1C3BCC6}" type="sibTrans" cxnId="{5AA77FAD-1E53-4CF4-9E64-2352CDA8B9B9}">
      <dgm:prSet/>
      <dgm:spPr/>
      <dgm:t>
        <a:bodyPr/>
        <a:lstStyle/>
        <a:p>
          <a:endParaRPr lang="en-US" sz="2800"/>
        </a:p>
      </dgm:t>
    </dgm:pt>
    <dgm:pt modelId="{EEF750D7-BAFF-4755-B645-2048F6C9B9D6}">
      <dgm:prSet custT="1"/>
      <dgm:spPr>
        <a:solidFill>
          <a:srgbClr val="FFC000"/>
        </a:solidFill>
      </dgm:spPr>
      <dgm:t>
        <a:bodyPr/>
        <a:lstStyle/>
        <a:p>
          <a:pPr rtl="0"/>
          <a:r>
            <a:rPr lang="en-GB" sz="2800" dirty="0">
              <a:solidFill>
                <a:schemeClr val="tx1"/>
              </a:solidFill>
            </a:rPr>
            <a:t>is the guardian of the EU Treaties</a:t>
          </a:r>
          <a:endParaRPr lang="en-IE" sz="2800" dirty="0">
            <a:solidFill>
              <a:schemeClr val="tx1"/>
            </a:solidFill>
          </a:endParaRPr>
        </a:p>
      </dgm:t>
    </dgm:pt>
    <dgm:pt modelId="{1EA079AD-8215-476A-8132-481C8F9E8FFA}" type="parTrans" cxnId="{3175A66E-A96C-4E26-9948-292E8C9C6EA4}">
      <dgm:prSet/>
      <dgm:spPr/>
      <dgm:t>
        <a:bodyPr/>
        <a:lstStyle/>
        <a:p>
          <a:endParaRPr lang="en-US" sz="2800"/>
        </a:p>
      </dgm:t>
    </dgm:pt>
    <dgm:pt modelId="{904D0C7D-0372-4A21-A4B1-090B49ED04DB}" type="sibTrans" cxnId="{3175A66E-A96C-4E26-9948-292E8C9C6EA4}">
      <dgm:prSet/>
      <dgm:spPr/>
      <dgm:t>
        <a:bodyPr/>
        <a:lstStyle/>
        <a:p>
          <a:endParaRPr lang="en-US" sz="2800"/>
        </a:p>
      </dgm:t>
    </dgm:pt>
    <dgm:pt modelId="{2C40F097-DF72-4D59-B5E3-90D2DF227EB2}">
      <dgm:prSet custT="1"/>
      <dgm:spPr>
        <a:solidFill>
          <a:srgbClr val="FFC000"/>
        </a:solidFill>
      </dgm:spPr>
      <dgm:t>
        <a:bodyPr/>
        <a:lstStyle/>
        <a:p>
          <a:pPr rtl="0"/>
          <a:r>
            <a:rPr lang="en-GB" sz="2800" dirty="0">
              <a:solidFill>
                <a:schemeClr val="tx1"/>
              </a:solidFill>
            </a:rPr>
            <a:t>is located in Brussels and Luxembourg</a:t>
          </a:r>
          <a:endParaRPr lang="en-IE" sz="2800" dirty="0">
            <a:solidFill>
              <a:schemeClr val="tx1"/>
            </a:solidFill>
          </a:endParaRPr>
        </a:p>
      </dgm:t>
    </dgm:pt>
    <dgm:pt modelId="{3758BB80-540D-45FF-9B8E-86F2080E582B}" type="parTrans" cxnId="{44BEDEEC-EC19-4868-83B0-7E4E656232DC}">
      <dgm:prSet/>
      <dgm:spPr/>
      <dgm:t>
        <a:bodyPr/>
        <a:lstStyle/>
        <a:p>
          <a:endParaRPr lang="en-US" sz="2800"/>
        </a:p>
      </dgm:t>
    </dgm:pt>
    <dgm:pt modelId="{F171CE5F-3DA0-426D-BA0E-8F1CDC221D88}" type="sibTrans" cxnId="{44BEDEEC-EC19-4868-83B0-7E4E656232DC}">
      <dgm:prSet/>
      <dgm:spPr/>
      <dgm:t>
        <a:bodyPr/>
        <a:lstStyle/>
        <a:p>
          <a:endParaRPr lang="en-US" sz="2800"/>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en-GB" sz="3200" b="0" dirty="0">
              <a:solidFill>
                <a:schemeClr val="tx1"/>
              </a:solidFill>
            </a:rPr>
            <a:t>brings together the heads of state or  government of each EU country</a:t>
          </a:r>
          <a:endParaRPr lang="en-IE" sz="3200" b="0" dirty="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en-GB" sz="3200" b="0" dirty="0">
              <a:solidFill>
                <a:schemeClr val="tx1"/>
              </a:solidFill>
            </a:rPr>
            <a:t>sets the EU’s main priorities and policy directions</a:t>
          </a:r>
          <a:endParaRPr lang="en-IE" sz="3200" b="0" dirty="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en-GB" sz="2800" b="0" dirty="0">
              <a:solidFill>
                <a:schemeClr val="tx1"/>
              </a:solidFill>
            </a:rPr>
            <a:t>meets at least four times a year in Brussels (Belgium) or Luxembourg (Luxembourg) for European Summits</a:t>
          </a:r>
          <a:endParaRPr lang="en-IE" sz="2800" b="0" dirty="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en-GB" sz="2800" b="0" dirty="0">
              <a:solidFill>
                <a:schemeClr val="tx1"/>
              </a:solidFill>
            </a:rPr>
            <a:t>does not adopt EU laws</a:t>
          </a:r>
          <a:endParaRPr lang="en-IE" sz="2800" b="0" dirty="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en-GB" sz="3200" b="0" dirty="0">
              <a:solidFill>
                <a:schemeClr val="tx1"/>
              </a:solidFill>
            </a:rPr>
            <a:t>is the voice of European citizens</a:t>
          </a:r>
          <a:endParaRPr lang="en-IE" sz="3200" b="0" dirty="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en-GB" sz="3200" b="0" dirty="0">
              <a:solidFill>
                <a:schemeClr val="tx1"/>
              </a:solidFill>
            </a:rPr>
            <a:t>has Members from all EU countries directly elected by citizens every five years</a:t>
          </a:r>
          <a:endParaRPr lang="en-IE" sz="3200" b="0" dirty="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en-GB" sz="3200" b="0" dirty="0">
              <a:solidFill>
                <a:schemeClr val="tx1"/>
              </a:solidFill>
            </a:rPr>
            <a:t>discusses new laws proposed by the European Commission</a:t>
          </a:r>
          <a:endParaRPr lang="en-IE" sz="3200" b="0" dirty="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en-GB" sz="3200" b="0" dirty="0">
              <a:solidFill>
                <a:schemeClr val="tx1"/>
              </a:solidFill>
            </a:rPr>
            <a:t>modifies (if necessary) and decides these laws together with the Council</a:t>
          </a:r>
          <a:endParaRPr lang="en-IE" sz="3200" b="0" dirty="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en-GB" sz="3200" b="0" dirty="0">
              <a:solidFill>
                <a:schemeClr val="tx1"/>
              </a:solidFill>
            </a:rPr>
            <a:t>elects the President of the European Commission</a:t>
          </a:r>
          <a:endParaRPr lang="en-IE" sz="3200" b="0" dirty="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n-GB" sz="3200" b="0" dirty="0">
              <a:solidFill>
                <a:schemeClr val="tx1"/>
              </a:solidFill>
            </a:rPr>
            <a:t>approves the EU budget</a:t>
          </a:r>
          <a:endParaRPr lang="en-IE" sz="3200" b="0" dirty="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en-GB" sz="3200" b="0" dirty="0">
              <a:solidFill>
                <a:schemeClr val="tx1"/>
              </a:solidFill>
            </a:rPr>
            <a:t>holds at least six sessions per year in Brussels (Belgium) and 12 in Strasbourg (France)</a:t>
          </a:r>
          <a:endParaRPr lang="en-IE" sz="3200" b="0" dirty="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custLinFactNeighborX="9771" custLinFactNeighborY="3876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custLinFactNeighborY="-20579">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custLinFactNeighborY="-20579">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custLinFactNeighborY="-20579">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custLinFactNeighborX="2792" custLinFactNeighborY="46520">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en-GB" sz="2800" dirty="0">
              <a:solidFill>
                <a:schemeClr val="tx1"/>
              </a:solidFill>
            </a:rPr>
            <a:t>represents the governments of the EU countries</a:t>
          </a:r>
          <a:endParaRPr lang="en-IE" sz="2800" dirty="0">
            <a:solidFill>
              <a:schemeClr val="tx1"/>
            </a:solidFill>
          </a:endParaRPr>
        </a:p>
      </dgm:t>
    </dgm:pt>
    <dgm:pt modelId="{444B9149-1101-4141-96A7-7A6074093B5B}" type="parTrans" cxnId="{7DA0BE22-75D7-436A-93F9-C11E22BAEA94}">
      <dgm:prSet/>
      <dgm:spPr/>
      <dgm:t>
        <a:bodyPr/>
        <a:lstStyle/>
        <a:p>
          <a:endParaRPr lang="en-US" sz="2800"/>
        </a:p>
      </dgm:t>
    </dgm:pt>
    <dgm:pt modelId="{72C1FA24-6D46-4D8A-AB6C-FD028A5F8A57}" type="sibTrans" cxnId="{7DA0BE22-75D7-436A-93F9-C11E22BAEA94}">
      <dgm:prSet/>
      <dgm:spPr/>
      <dgm:t>
        <a:bodyPr/>
        <a:lstStyle/>
        <a:p>
          <a:endParaRPr lang="en-US" sz="2800"/>
        </a:p>
      </dgm:t>
    </dgm:pt>
    <dgm:pt modelId="{9A81B48D-4189-4637-9B54-03E2DBC31C94}">
      <dgm:prSet custT="1"/>
      <dgm:spPr>
        <a:solidFill>
          <a:srgbClr val="FFC000"/>
        </a:solidFill>
      </dgm:spPr>
      <dgm:t>
        <a:bodyPr/>
        <a:lstStyle/>
        <a:p>
          <a:pPr rtl="0"/>
          <a:r>
            <a:rPr lang="en-GB" sz="2800" dirty="0">
              <a:solidFill>
                <a:schemeClr val="tx1"/>
              </a:solidFill>
            </a:rPr>
            <a:t>brings together ministers of EU countries who meet to discuss EU matters (agriculture, foreign affairs, justice, etc.)</a:t>
          </a:r>
          <a:endParaRPr lang="en-IE" sz="2800" dirty="0">
            <a:solidFill>
              <a:schemeClr val="tx1"/>
            </a:solidFill>
          </a:endParaRPr>
        </a:p>
      </dgm:t>
    </dgm:pt>
    <dgm:pt modelId="{02D2473F-6012-453E-B846-16692B860B03}" type="parTrans" cxnId="{7DC0E24F-C5DA-407F-8342-A5CEE171C567}">
      <dgm:prSet/>
      <dgm:spPr/>
      <dgm:t>
        <a:bodyPr/>
        <a:lstStyle/>
        <a:p>
          <a:endParaRPr lang="en-US" sz="2800"/>
        </a:p>
      </dgm:t>
    </dgm:pt>
    <dgm:pt modelId="{AF422124-B457-4B56-A30A-1C9303052209}" type="sibTrans" cxnId="{7DC0E24F-C5DA-407F-8342-A5CEE171C567}">
      <dgm:prSet/>
      <dgm:spPr/>
      <dgm:t>
        <a:bodyPr/>
        <a:lstStyle/>
        <a:p>
          <a:endParaRPr lang="en-US" sz="2800"/>
        </a:p>
      </dgm:t>
    </dgm:pt>
    <dgm:pt modelId="{344372FE-7FD0-400E-B5B1-D06552431CFB}">
      <dgm:prSet custT="1"/>
      <dgm:spPr>
        <a:solidFill>
          <a:srgbClr val="FFC000"/>
        </a:solidFill>
      </dgm:spPr>
      <dgm:t>
        <a:bodyPr/>
        <a:lstStyle/>
        <a:p>
          <a:pPr rtl="0"/>
          <a:r>
            <a:rPr lang="en-GB" sz="2800" dirty="0">
              <a:solidFill>
                <a:schemeClr val="tx1"/>
              </a:solidFill>
            </a:rPr>
            <a:t>takes decisions and passes laws together with the European Parliament</a:t>
          </a:r>
          <a:endParaRPr lang="en-IE" sz="2800" dirty="0">
            <a:solidFill>
              <a:schemeClr val="tx1"/>
            </a:solidFill>
          </a:endParaRPr>
        </a:p>
      </dgm:t>
    </dgm:pt>
    <dgm:pt modelId="{F25FBEFF-3E93-481E-AD6A-2ACFB675BE2D}" type="parTrans" cxnId="{42FD6498-2F05-4395-9A9A-BD8FA921657E}">
      <dgm:prSet/>
      <dgm:spPr/>
      <dgm:t>
        <a:bodyPr/>
        <a:lstStyle/>
        <a:p>
          <a:endParaRPr lang="en-US" sz="2800"/>
        </a:p>
      </dgm:t>
    </dgm:pt>
    <dgm:pt modelId="{80010A4F-8070-4FFE-AE69-C37C2185D73F}" type="sibTrans" cxnId="{42FD6498-2F05-4395-9A9A-BD8FA921657E}">
      <dgm:prSet/>
      <dgm:spPr/>
      <dgm:t>
        <a:bodyPr/>
        <a:lstStyle/>
        <a:p>
          <a:endParaRPr lang="en-US" sz="2800"/>
        </a:p>
      </dgm:t>
    </dgm:pt>
    <dgm:pt modelId="{B8DCE87E-4AFE-434D-915D-AD6E13EE68A1}">
      <dgm:prSet custT="1"/>
      <dgm:spPr>
        <a:solidFill>
          <a:srgbClr val="FFC000"/>
        </a:solidFill>
      </dgm:spPr>
      <dgm:t>
        <a:bodyPr/>
        <a:lstStyle/>
        <a:p>
          <a:pPr rtl="0"/>
          <a:r>
            <a:rPr lang="en-GB" sz="2800" dirty="0">
              <a:solidFill>
                <a:schemeClr val="tx1"/>
              </a:solidFill>
            </a:rPr>
            <a:t>has a rotating Presidency – every six months another EU country takes the lead</a:t>
          </a:r>
          <a:endParaRPr lang="en-IE" sz="2800" dirty="0">
            <a:solidFill>
              <a:schemeClr val="tx1"/>
            </a:solidFill>
          </a:endParaRPr>
        </a:p>
      </dgm:t>
    </dgm:pt>
    <dgm:pt modelId="{5375C13A-8424-4353-9711-4BF6F4868B8C}" type="parTrans" cxnId="{BBF50584-E525-4632-BB03-0645757ECE43}">
      <dgm:prSet/>
      <dgm:spPr/>
      <dgm:t>
        <a:bodyPr/>
        <a:lstStyle/>
        <a:p>
          <a:endParaRPr lang="en-US" sz="2800"/>
        </a:p>
      </dgm:t>
    </dgm:pt>
    <dgm:pt modelId="{C0752C81-FC21-4DF4-95CE-D0E4883CEA72}" type="sibTrans" cxnId="{BBF50584-E525-4632-BB03-0645757ECE43}">
      <dgm:prSet/>
      <dgm:spPr/>
      <dgm:t>
        <a:bodyPr/>
        <a:lstStyle/>
        <a:p>
          <a:endParaRPr lang="en-US" sz="2800"/>
        </a:p>
      </dgm:t>
    </dgm:pt>
    <dgm:pt modelId="{3EF27179-2DBF-4452-A932-6BD125836B57}">
      <dgm:prSet custT="1"/>
      <dgm:spPr>
        <a:solidFill>
          <a:srgbClr val="FFC000"/>
        </a:solidFill>
      </dgm:spPr>
      <dgm:t>
        <a:bodyPr/>
        <a:lstStyle/>
        <a:p>
          <a:pPr rtl="0"/>
          <a:r>
            <a:rPr lang="en-GB" sz="2800" dirty="0">
              <a:solidFill>
                <a:schemeClr val="tx1"/>
              </a:solidFill>
            </a:rPr>
            <a:t>meets in Brussels or Luxembourg</a:t>
          </a:r>
          <a:endParaRPr lang="en-IE" sz="2800" dirty="0">
            <a:solidFill>
              <a:schemeClr val="tx1"/>
            </a:solidFill>
          </a:endParaRPr>
        </a:p>
      </dgm:t>
    </dgm:pt>
    <dgm:pt modelId="{B20309FC-72C9-492D-BEEB-FF679139B334}" type="parTrans" cxnId="{0AF985E5-283D-490F-BFB9-B745E39284FD}">
      <dgm:prSet/>
      <dgm:spPr/>
      <dgm:t>
        <a:bodyPr/>
        <a:lstStyle/>
        <a:p>
          <a:endParaRPr lang="en-US" sz="2800"/>
        </a:p>
      </dgm:t>
    </dgm:pt>
    <dgm:pt modelId="{762377CA-CCB1-47F2-8F62-E4938483D248}" type="sibTrans" cxnId="{0AF985E5-283D-490F-BFB9-B745E39284FD}">
      <dgm:prSet/>
      <dgm:spPr/>
      <dgm:t>
        <a:bodyPr/>
        <a:lstStyle/>
        <a:p>
          <a:endParaRPr lang="en-US" sz="2800"/>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738177"/>
          <a:ext cx="7964502"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GB" sz="2800" kern="1200" dirty="0">
              <a:solidFill>
                <a:schemeClr val="tx1"/>
              </a:solidFill>
            </a:rPr>
            <a:t>represents the EU common interests</a:t>
          </a:r>
          <a:endParaRPr lang="en-IE" sz="2800" kern="1200" dirty="0">
            <a:solidFill>
              <a:schemeClr val="tx1"/>
            </a:solidFill>
          </a:endParaRPr>
        </a:p>
      </dsp:txBody>
      <dsp:txXfrm>
        <a:off x="59399" y="797576"/>
        <a:ext cx="7845704" cy="1098002"/>
      </dsp:txXfrm>
    </dsp:sp>
    <dsp:sp modelId="{08F48461-68D3-4A76-AAB9-A6AAE6BA7FA1}">
      <dsp:nvSpPr>
        <dsp:cNvPr id="0" name=""/>
        <dsp:cNvSpPr/>
      </dsp:nvSpPr>
      <dsp:spPr>
        <a:xfrm>
          <a:off x="0" y="2142177"/>
          <a:ext cx="7964502"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GB" sz="2800" kern="1200" dirty="0">
              <a:solidFill>
                <a:schemeClr val="tx1"/>
              </a:solidFill>
            </a:rPr>
            <a:t>is made up of one President and a Commissioner from each EU country responsible for a specific topic</a:t>
          </a:r>
          <a:endParaRPr lang="en-IE" sz="2800" kern="1200" dirty="0">
            <a:solidFill>
              <a:schemeClr val="tx1"/>
            </a:solidFill>
          </a:endParaRPr>
        </a:p>
      </dsp:txBody>
      <dsp:txXfrm>
        <a:off x="59399" y="2201576"/>
        <a:ext cx="7845704" cy="1098002"/>
      </dsp:txXfrm>
    </dsp:sp>
    <dsp:sp modelId="{346E50CA-F6B7-41F2-8D8A-4D6332E5C97D}">
      <dsp:nvSpPr>
        <dsp:cNvPr id="0" name=""/>
        <dsp:cNvSpPr/>
      </dsp:nvSpPr>
      <dsp:spPr>
        <a:xfrm>
          <a:off x="0" y="3546177"/>
          <a:ext cx="7964502"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GB" sz="2800" kern="1200" dirty="0">
              <a:solidFill>
                <a:schemeClr val="tx1"/>
              </a:solidFill>
            </a:rPr>
            <a:t>proposes new laws and programmes</a:t>
          </a:r>
          <a:endParaRPr lang="en-IE" sz="2800" kern="1200" dirty="0">
            <a:solidFill>
              <a:schemeClr val="tx1"/>
            </a:solidFill>
          </a:endParaRPr>
        </a:p>
      </dsp:txBody>
      <dsp:txXfrm>
        <a:off x="59399" y="3605576"/>
        <a:ext cx="7845704" cy="1098002"/>
      </dsp:txXfrm>
    </dsp:sp>
    <dsp:sp modelId="{D37E5F20-5237-4726-B7B8-CA56F9306539}">
      <dsp:nvSpPr>
        <dsp:cNvPr id="0" name=""/>
        <dsp:cNvSpPr/>
      </dsp:nvSpPr>
      <dsp:spPr>
        <a:xfrm>
          <a:off x="0" y="4950177"/>
          <a:ext cx="7964502"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GB" sz="2800" kern="1200" dirty="0">
              <a:solidFill>
                <a:schemeClr val="tx1"/>
              </a:solidFill>
            </a:rPr>
            <a:t>is elected by the European Parliament for </a:t>
          </a:r>
          <a:br>
            <a:rPr lang="en-GB" sz="2800" kern="1200" dirty="0">
              <a:solidFill>
                <a:schemeClr val="tx1"/>
              </a:solidFill>
            </a:rPr>
          </a:br>
          <a:r>
            <a:rPr lang="en-GB" sz="2800" kern="1200" dirty="0">
              <a:solidFill>
                <a:schemeClr val="tx1"/>
              </a:solidFill>
            </a:rPr>
            <a:t>five years</a:t>
          </a:r>
          <a:endParaRPr lang="en-IE" sz="2800" kern="1200" dirty="0">
            <a:solidFill>
              <a:schemeClr val="tx1"/>
            </a:solidFill>
          </a:endParaRPr>
        </a:p>
      </dsp:txBody>
      <dsp:txXfrm>
        <a:off x="59399" y="5009576"/>
        <a:ext cx="7845704" cy="1098002"/>
      </dsp:txXfrm>
    </dsp:sp>
    <dsp:sp modelId="{5F4BB77E-160B-4FD3-9D8A-5F48DEBD3967}">
      <dsp:nvSpPr>
        <dsp:cNvPr id="0" name=""/>
        <dsp:cNvSpPr/>
      </dsp:nvSpPr>
      <dsp:spPr>
        <a:xfrm>
          <a:off x="0" y="6354177"/>
          <a:ext cx="7964502"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GB" sz="2800" kern="1200" dirty="0">
              <a:solidFill>
                <a:schemeClr val="tx1"/>
              </a:solidFill>
            </a:rPr>
            <a:t>manages the EU policies and budget</a:t>
          </a:r>
          <a:endParaRPr lang="en-IE" sz="2800" kern="1200" dirty="0">
            <a:solidFill>
              <a:schemeClr val="tx1"/>
            </a:solidFill>
          </a:endParaRPr>
        </a:p>
      </dsp:txBody>
      <dsp:txXfrm>
        <a:off x="59399" y="6413576"/>
        <a:ext cx="7845704" cy="1098002"/>
      </dsp:txXfrm>
    </dsp:sp>
    <dsp:sp modelId="{EF5BC60A-1813-445C-97E0-C76B6CBACB4C}">
      <dsp:nvSpPr>
        <dsp:cNvPr id="0" name=""/>
        <dsp:cNvSpPr/>
      </dsp:nvSpPr>
      <dsp:spPr>
        <a:xfrm>
          <a:off x="0" y="7758177"/>
          <a:ext cx="7964502"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GB" sz="2800" kern="1200" dirty="0">
              <a:solidFill>
                <a:schemeClr val="tx1"/>
              </a:solidFill>
            </a:rPr>
            <a:t>is the guardian of the EU Treaties</a:t>
          </a:r>
          <a:endParaRPr lang="en-IE" sz="2800" kern="1200" dirty="0">
            <a:solidFill>
              <a:schemeClr val="tx1"/>
            </a:solidFill>
          </a:endParaRPr>
        </a:p>
      </dsp:txBody>
      <dsp:txXfrm>
        <a:off x="59399" y="7817576"/>
        <a:ext cx="7845704" cy="1098002"/>
      </dsp:txXfrm>
    </dsp:sp>
    <dsp:sp modelId="{8BFCEDFB-DD43-4B25-BA9B-809ED4B7C8C6}">
      <dsp:nvSpPr>
        <dsp:cNvPr id="0" name=""/>
        <dsp:cNvSpPr/>
      </dsp:nvSpPr>
      <dsp:spPr>
        <a:xfrm>
          <a:off x="0" y="9162177"/>
          <a:ext cx="7964502"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GB" sz="2800" kern="1200" dirty="0">
              <a:solidFill>
                <a:schemeClr val="tx1"/>
              </a:solidFill>
            </a:rPr>
            <a:t>is located in Brussels and Luxembourg</a:t>
          </a:r>
          <a:endParaRPr lang="en-IE" sz="2800" kern="1200" dirty="0">
            <a:solidFill>
              <a:schemeClr val="tx1"/>
            </a:solidFill>
          </a:endParaRPr>
        </a:p>
      </dsp:txBody>
      <dsp:txXfrm>
        <a:off x="59399" y="9221576"/>
        <a:ext cx="7845704"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1351966"/>
          <a:ext cx="8581212" cy="12928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GB" sz="3200" b="0" kern="1200" dirty="0">
              <a:solidFill>
                <a:schemeClr val="tx1"/>
              </a:solidFill>
            </a:rPr>
            <a:t>brings together the heads of state or  government of each EU country</a:t>
          </a:r>
          <a:endParaRPr lang="en-IE" sz="3200" b="0" kern="1200" dirty="0">
            <a:solidFill>
              <a:schemeClr val="tx1"/>
            </a:solidFill>
          </a:endParaRPr>
        </a:p>
      </dsp:txBody>
      <dsp:txXfrm>
        <a:off x="63112" y="1415078"/>
        <a:ext cx="8454988" cy="1166626"/>
      </dsp:txXfrm>
    </dsp:sp>
    <dsp:sp modelId="{39BEFE8A-05BC-4A66-859E-B5960F1EAF2D}">
      <dsp:nvSpPr>
        <dsp:cNvPr id="0" name=""/>
        <dsp:cNvSpPr/>
      </dsp:nvSpPr>
      <dsp:spPr>
        <a:xfrm>
          <a:off x="0" y="2832016"/>
          <a:ext cx="8581212" cy="12928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GB" sz="3200" b="0" kern="1200" dirty="0">
              <a:solidFill>
                <a:schemeClr val="tx1"/>
              </a:solidFill>
            </a:rPr>
            <a:t>sets the EU’s main priorities and policy directions</a:t>
          </a:r>
          <a:endParaRPr lang="en-IE" sz="3200" b="0" kern="1200" dirty="0">
            <a:solidFill>
              <a:schemeClr val="tx1"/>
            </a:solidFill>
          </a:endParaRPr>
        </a:p>
      </dsp:txBody>
      <dsp:txXfrm>
        <a:off x="63112" y="2895128"/>
        <a:ext cx="8454988" cy="11666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1225405"/>
          <a:ext cx="8149075" cy="117934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GB" sz="2800" b="0" kern="1200" dirty="0">
              <a:solidFill>
                <a:schemeClr val="tx1"/>
              </a:solidFill>
            </a:rPr>
            <a:t>does not adopt EU laws</a:t>
          </a:r>
          <a:endParaRPr lang="en-IE" sz="2800" b="0" kern="1200" dirty="0">
            <a:solidFill>
              <a:schemeClr val="tx1"/>
            </a:solidFill>
          </a:endParaRPr>
        </a:p>
      </dsp:txBody>
      <dsp:txXfrm>
        <a:off x="57571" y="1282976"/>
        <a:ext cx="8033933" cy="1064204"/>
      </dsp:txXfrm>
    </dsp:sp>
    <dsp:sp modelId="{65BBAF80-F255-434B-ABEE-1099CF7F1D78}">
      <dsp:nvSpPr>
        <dsp:cNvPr id="0" name=""/>
        <dsp:cNvSpPr/>
      </dsp:nvSpPr>
      <dsp:spPr>
        <a:xfrm>
          <a:off x="0" y="2792753"/>
          <a:ext cx="8149075" cy="124572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GB" sz="2800" b="0" kern="1200" dirty="0">
              <a:solidFill>
                <a:schemeClr val="tx1"/>
              </a:solidFill>
            </a:rPr>
            <a:t>meets at least four times a year in Brussels (Belgium) or Luxembourg (Luxembourg) for European Summits</a:t>
          </a:r>
          <a:endParaRPr lang="en-IE" sz="2800" b="0" kern="1200" dirty="0">
            <a:solidFill>
              <a:schemeClr val="tx1"/>
            </a:solidFill>
          </a:endParaRPr>
        </a:p>
      </dsp:txBody>
      <dsp:txXfrm>
        <a:off x="60811" y="2853564"/>
        <a:ext cx="8027453" cy="11241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620221"/>
          <a:ext cx="9357871" cy="12928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GB" sz="3200" b="0" kern="1200" dirty="0">
              <a:solidFill>
                <a:schemeClr val="tx1"/>
              </a:solidFill>
            </a:rPr>
            <a:t>is the voice of European citizens</a:t>
          </a:r>
          <a:endParaRPr lang="en-IE" sz="3200" b="0" kern="1200" dirty="0">
            <a:solidFill>
              <a:schemeClr val="tx1"/>
            </a:solidFill>
          </a:endParaRPr>
        </a:p>
      </dsp:txBody>
      <dsp:txXfrm>
        <a:off x="63112" y="683333"/>
        <a:ext cx="9231647" cy="1166626"/>
      </dsp:txXfrm>
    </dsp:sp>
    <dsp:sp modelId="{4FE1037A-DEA2-4953-80B1-C4AB23FF5CB3}">
      <dsp:nvSpPr>
        <dsp:cNvPr id="0" name=""/>
        <dsp:cNvSpPr/>
      </dsp:nvSpPr>
      <dsp:spPr>
        <a:xfrm>
          <a:off x="0" y="1989175"/>
          <a:ext cx="9357871" cy="12928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GB" sz="3200" b="0" kern="1200" dirty="0">
              <a:solidFill>
                <a:schemeClr val="tx1"/>
              </a:solidFill>
            </a:rPr>
            <a:t>has Members from all EU countries directly elected by citizens every five years</a:t>
          </a:r>
          <a:endParaRPr lang="en-IE" sz="3200" b="0" kern="1200" dirty="0">
            <a:solidFill>
              <a:schemeClr val="tx1"/>
            </a:solidFill>
          </a:endParaRPr>
        </a:p>
      </dsp:txBody>
      <dsp:txXfrm>
        <a:off x="63112" y="2052287"/>
        <a:ext cx="9231647" cy="1166626"/>
      </dsp:txXfrm>
    </dsp:sp>
    <dsp:sp modelId="{07C6446F-ECCD-4CA1-8344-080591932ED6}">
      <dsp:nvSpPr>
        <dsp:cNvPr id="0" name=""/>
        <dsp:cNvSpPr/>
      </dsp:nvSpPr>
      <dsp:spPr>
        <a:xfrm>
          <a:off x="0" y="3469225"/>
          <a:ext cx="9357871" cy="12928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GB" sz="3200" b="0" kern="1200" dirty="0">
              <a:solidFill>
                <a:schemeClr val="tx1"/>
              </a:solidFill>
            </a:rPr>
            <a:t>discusses new laws proposed by the European Commission</a:t>
          </a:r>
          <a:endParaRPr lang="en-IE" sz="3200" b="0" kern="1200" dirty="0">
            <a:solidFill>
              <a:schemeClr val="tx1"/>
            </a:solidFill>
          </a:endParaRPr>
        </a:p>
      </dsp:txBody>
      <dsp:txXfrm>
        <a:off x="63112" y="3532337"/>
        <a:ext cx="9231647" cy="1166626"/>
      </dsp:txXfrm>
    </dsp:sp>
    <dsp:sp modelId="{715891AF-FC43-40E9-9BA1-84AAEC706364}">
      <dsp:nvSpPr>
        <dsp:cNvPr id="0" name=""/>
        <dsp:cNvSpPr/>
      </dsp:nvSpPr>
      <dsp:spPr>
        <a:xfrm>
          <a:off x="0" y="4949275"/>
          <a:ext cx="9357871" cy="12928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GB" sz="3200" b="0" kern="1200" dirty="0">
              <a:solidFill>
                <a:schemeClr val="tx1"/>
              </a:solidFill>
            </a:rPr>
            <a:t>modifies (if necessary) and decides these laws together with the Council</a:t>
          </a:r>
          <a:endParaRPr lang="en-IE" sz="3200" b="0" kern="1200" dirty="0">
            <a:solidFill>
              <a:schemeClr val="tx1"/>
            </a:solidFill>
          </a:endParaRPr>
        </a:p>
      </dsp:txBody>
      <dsp:txXfrm>
        <a:off x="63112" y="5012387"/>
        <a:ext cx="9231647" cy="1166626"/>
      </dsp:txXfrm>
    </dsp:sp>
    <dsp:sp modelId="{1BA08AB3-DFE7-4294-97EA-0DE79AB5366F}">
      <dsp:nvSpPr>
        <dsp:cNvPr id="0" name=""/>
        <dsp:cNvSpPr/>
      </dsp:nvSpPr>
      <dsp:spPr>
        <a:xfrm>
          <a:off x="0" y="6467849"/>
          <a:ext cx="9357871" cy="12928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GB" sz="3200" b="0" kern="1200" dirty="0">
              <a:solidFill>
                <a:schemeClr val="tx1"/>
              </a:solidFill>
            </a:rPr>
            <a:t>elects the President of the European Commission</a:t>
          </a:r>
          <a:endParaRPr lang="en-IE" sz="3200" b="0" kern="1200" dirty="0">
            <a:solidFill>
              <a:schemeClr val="tx1"/>
            </a:solidFill>
          </a:endParaRPr>
        </a:p>
      </dsp:txBody>
      <dsp:txXfrm>
        <a:off x="63112" y="6530961"/>
        <a:ext cx="9231647" cy="1166626"/>
      </dsp:txXfrm>
    </dsp:sp>
    <dsp:sp modelId="{C9254F1F-409A-4C00-BAEE-417CE0DBBEC0}">
      <dsp:nvSpPr>
        <dsp:cNvPr id="0" name=""/>
        <dsp:cNvSpPr/>
      </dsp:nvSpPr>
      <dsp:spPr>
        <a:xfrm>
          <a:off x="0" y="8034984"/>
          <a:ext cx="9357871" cy="12928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GB" sz="3200" b="0" kern="1200" dirty="0">
              <a:solidFill>
                <a:schemeClr val="tx1"/>
              </a:solidFill>
            </a:rPr>
            <a:t>approves the EU budget</a:t>
          </a:r>
          <a:endParaRPr lang="en-IE" sz="3200" b="0" kern="1200" dirty="0">
            <a:solidFill>
              <a:schemeClr val="tx1"/>
            </a:solidFill>
          </a:endParaRPr>
        </a:p>
      </dsp:txBody>
      <dsp:txXfrm>
        <a:off x="63112" y="8098096"/>
        <a:ext cx="9231647" cy="1166626"/>
      </dsp:txXfrm>
    </dsp:sp>
    <dsp:sp modelId="{394A40C5-2767-41BB-851C-AE743E22805B}">
      <dsp:nvSpPr>
        <dsp:cNvPr id="0" name=""/>
        <dsp:cNvSpPr/>
      </dsp:nvSpPr>
      <dsp:spPr>
        <a:xfrm>
          <a:off x="0" y="9427949"/>
          <a:ext cx="9357871" cy="129285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GB" sz="3200" b="0" kern="1200" dirty="0">
              <a:solidFill>
                <a:schemeClr val="tx1"/>
              </a:solidFill>
            </a:rPr>
            <a:t>holds at least six sessions per year in Brussels (Belgium) and 12 in Strasbourg (France)</a:t>
          </a:r>
          <a:endParaRPr lang="en-IE" sz="3200" b="0" kern="1200" dirty="0">
            <a:solidFill>
              <a:schemeClr val="tx1"/>
            </a:solidFill>
          </a:endParaRPr>
        </a:p>
      </dsp:txBody>
      <dsp:txXfrm>
        <a:off x="63112" y="9491061"/>
        <a:ext cx="9231647" cy="11666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1046531"/>
          <a:ext cx="7774517" cy="155902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GB" sz="2800" kern="1200" dirty="0">
              <a:solidFill>
                <a:schemeClr val="tx1"/>
              </a:solidFill>
            </a:rPr>
            <a:t>represents the governments of the EU countries</a:t>
          </a:r>
          <a:endParaRPr lang="en-IE" sz="2800" kern="1200" dirty="0">
            <a:solidFill>
              <a:schemeClr val="tx1"/>
            </a:solidFill>
          </a:endParaRPr>
        </a:p>
      </dsp:txBody>
      <dsp:txXfrm>
        <a:off x="76105" y="1122636"/>
        <a:ext cx="7622307" cy="1406815"/>
      </dsp:txXfrm>
    </dsp:sp>
    <dsp:sp modelId="{0573FA43-24D1-4D72-85C2-86103A7FCEF0}">
      <dsp:nvSpPr>
        <dsp:cNvPr id="0" name=""/>
        <dsp:cNvSpPr/>
      </dsp:nvSpPr>
      <dsp:spPr>
        <a:xfrm>
          <a:off x="0" y="3018682"/>
          <a:ext cx="7774517" cy="155902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GB" sz="2800" kern="1200" dirty="0">
              <a:solidFill>
                <a:schemeClr val="tx1"/>
              </a:solidFill>
            </a:rPr>
            <a:t>brings together ministers of EU countries who meet to discuss EU matters (agriculture, foreign affairs, justice, etc.)</a:t>
          </a:r>
          <a:endParaRPr lang="en-IE" sz="2800" kern="1200" dirty="0">
            <a:solidFill>
              <a:schemeClr val="tx1"/>
            </a:solidFill>
          </a:endParaRPr>
        </a:p>
      </dsp:txBody>
      <dsp:txXfrm>
        <a:off x="76105" y="3094787"/>
        <a:ext cx="7622307" cy="1406815"/>
      </dsp:txXfrm>
    </dsp:sp>
    <dsp:sp modelId="{050DFA99-827A-4EA5-8157-94CD9436E216}">
      <dsp:nvSpPr>
        <dsp:cNvPr id="0" name=""/>
        <dsp:cNvSpPr/>
      </dsp:nvSpPr>
      <dsp:spPr>
        <a:xfrm>
          <a:off x="0" y="4764907"/>
          <a:ext cx="7774517" cy="155902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GB" sz="2800" kern="1200" dirty="0">
              <a:solidFill>
                <a:schemeClr val="tx1"/>
              </a:solidFill>
            </a:rPr>
            <a:t>takes decisions and passes laws together with the European Parliament</a:t>
          </a:r>
          <a:endParaRPr lang="en-IE" sz="2800" kern="1200" dirty="0">
            <a:solidFill>
              <a:schemeClr val="tx1"/>
            </a:solidFill>
          </a:endParaRPr>
        </a:p>
      </dsp:txBody>
      <dsp:txXfrm>
        <a:off x="76105" y="4841012"/>
        <a:ext cx="7622307" cy="1406815"/>
      </dsp:txXfrm>
    </dsp:sp>
    <dsp:sp modelId="{4F8DE995-AA6F-4DFE-8486-B480892B9757}">
      <dsp:nvSpPr>
        <dsp:cNvPr id="0" name=""/>
        <dsp:cNvSpPr/>
      </dsp:nvSpPr>
      <dsp:spPr>
        <a:xfrm>
          <a:off x="0" y="6511132"/>
          <a:ext cx="7774517" cy="155902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GB" sz="2800" kern="1200" dirty="0">
              <a:solidFill>
                <a:schemeClr val="tx1"/>
              </a:solidFill>
            </a:rPr>
            <a:t>has a rotating Presidency – every six months another EU country takes the lead</a:t>
          </a:r>
          <a:endParaRPr lang="en-IE" sz="2800" kern="1200" dirty="0">
            <a:solidFill>
              <a:schemeClr val="tx1"/>
            </a:solidFill>
          </a:endParaRPr>
        </a:p>
      </dsp:txBody>
      <dsp:txXfrm>
        <a:off x="76105" y="6587237"/>
        <a:ext cx="7622307" cy="1406815"/>
      </dsp:txXfrm>
    </dsp:sp>
    <dsp:sp modelId="{C7565D90-15C1-4236-9AEC-41345840738B}">
      <dsp:nvSpPr>
        <dsp:cNvPr id="0" name=""/>
        <dsp:cNvSpPr/>
      </dsp:nvSpPr>
      <dsp:spPr>
        <a:xfrm>
          <a:off x="0" y="8257357"/>
          <a:ext cx="7774517" cy="155902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GB" sz="2800" kern="1200" dirty="0">
              <a:solidFill>
                <a:schemeClr val="tx1"/>
              </a:solidFill>
            </a:rPr>
            <a:t>meets in Brussels or Luxembourg</a:t>
          </a:r>
          <a:endParaRPr lang="en-IE" sz="2800" kern="1200" dirty="0">
            <a:solidFill>
              <a:schemeClr val="tx1"/>
            </a:solidFill>
          </a:endParaRPr>
        </a:p>
      </dsp:txBody>
      <dsp:txXfrm>
        <a:off x="76105" y="8333462"/>
        <a:ext cx="7622307" cy="14068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4FF24C-E24C-4DC9-9FA4-E8B5DA3DAE21}" type="datetimeFigureOut">
              <a:rPr lang="en-IE" smtClean="0"/>
              <a:t>30/03/2024</a:t>
            </a:fld>
            <a:endParaRPr lang="en-IE"/>
          </a:p>
        </p:txBody>
      </p:sp>
      <p:sp>
        <p:nvSpPr>
          <p:cNvPr id="4" name="Slide Image Placeholder 3"/>
          <p:cNvSpPr>
            <a:spLocks noGrp="1" noRot="1" noChangeAspect="1"/>
          </p:cNvSpPr>
          <p:nvPr>
            <p:ph type="sldImg" idx="2"/>
          </p:nvPr>
        </p:nvSpPr>
        <p:spPr>
          <a:xfrm>
            <a:off x="668338" y="1143000"/>
            <a:ext cx="5521325"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A42D71-CC78-4B06-AD71-D748A717705B}" type="slidenum">
              <a:rPr lang="en-IE" smtClean="0"/>
              <a:t>‹#›</a:t>
            </a:fld>
            <a:endParaRPr lang="en-IE"/>
          </a:p>
        </p:txBody>
      </p:sp>
    </p:spTree>
    <p:extLst>
      <p:ext uri="{BB962C8B-B14F-4D97-AF65-F5344CB8AC3E}">
        <p14:creationId xmlns:p14="http://schemas.microsoft.com/office/powerpoint/2010/main" val="547562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c.europa.eu/eurostat/data/databas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ec.europa.eu/info/strategy/priorities-2019-2024/new-push-european-democracy/conference-future-europe_en" TargetMode="External"/><Relationship Id="rId3" Type="http://schemas.openxmlformats.org/officeDocument/2006/relationships/hyperlink" Target="https://european-union.europa.eu/principles-countries-history/history-eu_en" TargetMode="External"/><Relationship Id="rId7" Type="http://schemas.openxmlformats.org/officeDocument/2006/relationships/hyperlink" Target="https://ec.europa.eu/info/strategy/relations-non-eu-countries/relations-united-kingdom_en"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climate.ec.europa.eu/eu-action/climate-strategies-targets/2050-long-term-strategy_en" TargetMode="External"/><Relationship Id="rId5" Type="http://schemas.openxmlformats.org/officeDocument/2006/relationships/hyperlink" Target="https://ec.europa.eu/info/strategy/recovery-plan-europe_en" TargetMode="External"/><Relationship Id="rId10" Type="http://schemas.openxmlformats.org/officeDocument/2006/relationships/hyperlink" Target="https://eu-solidarity-ukraine.ec.europa.eu/eu-assistance-ukraine_en" TargetMode="External"/><Relationship Id="rId4" Type="http://schemas.openxmlformats.org/officeDocument/2006/relationships/hyperlink" Target="https://www.nobelprize.org/prizes/peace/2012/press-release/" TargetMode="External"/><Relationship Id="rId9" Type="http://schemas.openxmlformats.org/officeDocument/2006/relationships/hyperlink" Target="https://eu-solidarity-ukraine.ec.europa.eu/eu-sanctions-against-russia-following-invasion-ukraine_en" TargetMode="Externa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ec.europa.eu/info/strategy/priorities-2019-2024/new-push-european-democracy/conference-future-europe_en" TargetMode="External"/><Relationship Id="rId3" Type="http://schemas.openxmlformats.org/officeDocument/2006/relationships/hyperlink" Target="https://european-union.europa.eu/principles-countries-history/history-eu_en" TargetMode="External"/><Relationship Id="rId7" Type="http://schemas.openxmlformats.org/officeDocument/2006/relationships/hyperlink" Target="https://ec.europa.eu/info/strategy/relations-non-eu-countries/relations-united-kingdom_en"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climate.ec.europa.eu/eu-action/climate-strategies-targets/2050-long-term-strategy_en" TargetMode="External"/><Relationship Id="rId5" Type="http://schemas.openxmlformats.org/officeDocument/2006/relationships/hyperlink" Target="https://ec.europa.eu/info/strategy/recovery-plan-europe_en" TargetMode="External"/><Relationship Id="rId10" Type="http://schemas.openxmlformats.org/officeDocument/2006/relationships/hyperlink" Target="https://eu-solidarity-ukraine.ec.europa.eu/eu-assistance-ukraine_en" TargetMode="External"/><Relationship Id="rId4" Type="http://schemas.openxmlformats.org/officeDocument/2006/relationships/hyperlink" Target="https://www.nobelprize.org/prizes/peace/2012/press-release/" TargetMode="External"/><Relationship Id="rId9" Type="http://schemas.openxmlformats.org/officeDocument/2006/relationships/hyperlink" Target="https://eu-solidarity-ukraine.ec.europa.eu/eu-sanctions-against-russia-following-invasion-ukraine_en"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ur-lex.europa.eu/browse/summaries.html?locale=en" TargetMode="External"/><Relationship Id="rId3" Type="http://schemas.openxmlformats.org/officeDocument/2006/relationships/hyperlink" Target="https://eur-lex.europa.eu/legal-content/EN/TXT/?uri=CELEX:01958R0001-20130701" TargetMode="External"/><Relationship Id="rId7" Type="http://schemas.openxmlformats.org/officeDocument/2006/relationships/hyperlink" Target="https://eur-lex.europa.eu/homepage.html"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www.europarl.europa.eu/aboutparliament/en/20150201PVL00013/Multilingualism" TargetMode="External"/><Relationship Id="rId5" Type="http://schemas.openxmlformats.org/officeDocument/2006/relationships/hyperlink" Target="https://european-union.europa.eu/institutions-law-budget/institutions-and-bodies/institutions-and-bodies-profiles/council-european-union_en" TargetMode="External"/><Relationship Id="rId4" Type="http://schemas.openxmlformats.org/officeDocument/2006/relationships/hyperlink" Target="https://european-union.europa.eu/institutions-law-budget/institutions-and-bodies/institutions-and-bodies-profiles/european-council_e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In this presentation, we will </a:t>
            </a:r>
            <a:r>
              <a:rPr lang="en-150" sz="1800" dirty="0">
                <a:effectLst/>
                <a:latin typeface="Calibri" panose="020F0502020204030204" pitchFamily="34" charset="0"/>
                <a:ea typeface="Calibri" panose="020F0502020204030204" pitchFamily="34" charset="0"/>
                <a:cs typeface="Calibri" panose="020F0502020204030204" pitchFamily="34" charset="0"/>
              </a:rPr>
              <a:t>briefly examine</a:t>
            </a:r>
            <a:r>
              <a:rPr lang="en-IE" sz="1800" dirty="0">
                <a:effectLst/>
                <a:latin typeface="Calibri" panose="020F0502020204030204" pitchFamily="34" charset="0"/>
                <a:ea typeface="Calibri" panose="020F0502020204030204" pitchFamily="34" charset="0"/>
                <a:cs typeface="Calibri" panose="020F0502020204030204" pitchFamily="34" charset="0"/>
              </a:rPr>
              <a:t> what the EU is, dive into some interesting facts about the EU, and finally see how it has changed and evolved over the years.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To begin with, even though one can loosely refer to the EU as an organisation, it is a bit more complex than this.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The European Union is neither an international organisation nor an intergovernmental organisation in the strict sense.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The unique nature of the European Union is that it is not an organisation per se, but rather a set of institutions, agencies and bodies working towards the same goals and under the same flag.</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Its uniqueness derives from the specific conditions under which it developed and from the objectives and ideals of its founding members.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The European project, born from the ashes of the Second World War, aimed in the first place to ensure peace by putting the means to produce weapons of war (coal and steel) under common responsibility. Over the decades, the member countries agreed to cooperate and pool resources and sovereignty to solve problems that would benefit from a common solution. This trend is still valid today if we think about issues such as climate change, international trade or our digital society.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9A42D71-CC78-4B06-AD71-D748A717705B}" type="slidenum">
              <a:rPr lang="en-IE" smtClean="0"/>
              <a:t>1</a:t>
            </a:fld>
            <a:endParaRPr lang="en-IE"/>
          </a:p>
        </p:txBody>
      </p:sp>
    </p:spTree>
    <p:extLst>
      <p:ext uri="{BB962C8B-B14F-4D97-AF65-F5344CB8AC3E}">
        <p14:creationId xmlns:p14="http://schemas.microsoft.com/office/powerpoint/2010/main" val="2194030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99A42D71-CC78-4B06-AD71-D748A717705B}" type="slidenum">
              <a:rPr lang="en-IE" smtClean="0"/>
              <a:t>11</a:t>
            </a:fld>
            <a:endParaRPr lang="en-IE"/>
          </a:p>
        </p:txBody>
      </p:sp>
    </p:spTree>
    <p:extLst>
      <p:ext uri="{BB962C8B-B14F-4D97-AF65-F5344CB8AC3E}">
        <p14:creationId xmlns:p14="http://schemas.microsoft.com/office/powerpoint/2010/main" val="3645852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a:effectLst/>
                <a:latin typeface="Calibri Light" panose="020F0302020204030204" pitchFamily="34" charset="0"/>
                <a:ea typeface="Calibri" panose="020F0502020204030204" pitchFamily="34" charset="0"/>
                <a:cs typeface="Times New Roman" panose="02020603050405020304" pitchFamily="18" charset="0"/>
              </a:rPr>
              <a:t>10 countries </a:t>
            </a:r>
            <a:r>
              <a:rPr lang="en-GB" sz="1800">
                <a:effectLst/>
                <a:latin typeface="Calibri Light" panose="020F0302020204030204" pitchFamily="34" charset="0"/>
                <a:ea typeface="Calibri" panose="020F0502020204030204" pitchFamily="34" charset="0"/>
                <a:cs typeface="Times New Roman" panose="02020603050405020304" pitchFamily="18" charset="0"/>
              </a:rPr>
              <a:t>joined</a:t>
            </a:r>
            <a:r>
              <a:rPr lang="en-IE" sz="1800">
                <a:effectLst/>
                <a:latin typeface="Calibri Light" panose="020F0302020204030204" pitchFamily="34" charset="0"/>
                <a:ea typeface="Calibri" panose="020F0502020204030204" pitchFamily="34" charset="0"/>
                <a:cs typeface="Times New Roman" panose="02020603050405020304" pitchFamily="18" charset="0"/>
              </a:rPr>
              <a:t> the EU on 1 May 2004:</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fr-BE" sz="1800" err="1">
                <a:effectLst/>
                <a:latin typeface="Calibri Light" panose="020F0302020204030204" pitchFamily="34" charset="0"/>
                <a:ea typeface="Calibri" panose="020F0502020204030204" pitchFamily="34" charset="0"/>
                <a:cs typeface="Times New Roman" panose="02020603050405020304" pitchFamily="18" charset="0"/>
              </a:rPr>
              <a:t>Czech</a:t>
            </a:r>
            <a:r>
              <a:rPr lang="fr-BE" sz="1800">
                <a:effectLst/>
                <a:latin typeface="Calibri Light" panose="020F0302020204030204" pitchFamily="34" charset="0"/>
                <a:ea typeface="Calibri" panose="020F0502020204030204" pitchFamily="34" charset="0"/>
                <a:cs typeface="Times New Roman" panose="02020603050405020304" pitchFamily="18" charset="0"/>
              </a:rPr>
              <a:t> </a:t>
            </a:r>
            <a:r>
              <a:rPr lang="fr-BE" sz="1800" err="1">
                <a:effectLst/>
                <a:latin typeface="Calibri Light" panose="020F0302020204030204" pitchFamily="34" charset="0"/>
                <a:ea typeface="Calibri" panose="020F0502020204030204" pitchFamily="34" charset="0"/>
                <a:cs typeface="Times New Roman" panose="02020603050405020304" pitchFamily="18" charset="0"/>
              </a:rPr>
              <a:t>Republic</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fr-BE" sz="1800" err="1">
                <a:effectLst/>
                <a:latin typeface="Calibri Light" panose="020F0302020204030204" pitchFamily="34" charset="0"/>
                <a:ea typeface="Calibri" panose="020F0502020204030204" pitchFamily="34" charset="0"/>
                <a:cs typeface="Times New Roman" panose="02020603050405020304" pitchFamily="18" charset="0"/>
              </a:rPr>
              <a:t>Estonia</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fr-BE" sz="1800" err="1">
                <a:effectLst/>
                <a:latin typeface="Calibri Light" panose="020F0302020204030204" pitchFamily="34" charset="0"/>
                <a:ea typeface="Calibri" panose="020F0502020204030204" pitchFamily="34" charset="0"/>
                <a:cs typeface="Times New Roman" panose="02020603050405020304" pitchFamily="18" charset="0"/>
              </a:rPr>
              <a:t>Cyprus</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fr-BE" sz="1800" err="1">
                <a:effectLst/>
                <a:latin typeface="Calibri Light" panose="020F0302020204030204" pitchFamily="34" charset="0"/>
                <a:ea typeface="Calibri" panose="020F0502020204030204" pitchFamily="34" charset="0"/>
                <a:cs typeface="Times New Roman" panose="02020603050405020304" pitchFamily="18" charset="0"/>
              </a:rPr>
              <a:t>Latvia</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fr-BE" sz="1800" err="1">
                <a:effectLst/>
                <a:latin typeface="Calibri Light" panose="020F0302020204030204" pitchFamily="34" charset="0"/>
                <a:ea typeface="Calibri" panose="020F0502020204030204" pitchFamily="34" charset="0"/>
                <a:cs typeface="Times New Roman" panose="02020603050405020304" pitchFamily="18" charset="0"/>
              </a:rPr>
              <a:t>Lithuania</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fr-BE" sz="1800" err="1">
                <a:effectLst/>
                <a:latin typeface="Calibri Light" panose="020F0302020204030204" pitchFamily="34" charset="0"/>
                <a:ea typeface="Calibri" panose="020F0502020204030204" pitchFamily="34" charset="0"/>
                <a:cs typeface="Times New Roman" panose="02020603050405020304" pitchFamily="18" charset="0"/>
              </a:rPr>
              <a:t>Hungary</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fr-BE" sz="1800">
                <a:effectLst/>
                <a:latin typeface="Calibri Light" panose="020F0302020204030204" pitchFamily="34" charset="0"/>
                <a:ea typeface="Calibri" panose="020F0502020204030204" pitchFamily="34" charset="0"/>
                <a:cs typeface="Times New Roman" panose="02020603050405020304" pitchFamily="18" charset="0"/>
              </a:rPr>
              <a:t>Malta</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fr-BE" sz="1800" err="1">
                <a:effectLst/>
                <a:latin typeface="Calibri Light" panose="020F0302020204030204" pitchFamily="34" charset="0"/>
                <a:ea typeface="Calibri" panose="020F0502020204030204" pitchFamily="34" charset="0"/>
                <a:cs typeface="Times New Roman" panose="02020603050405020304" pitchFamily="18" charset="0"/>
              </a:rPr>
              <a:t>Poland</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fr-BE" sz="1800" err="1">
                <a:effectLst/>
                <a:latin typeface="Calibri Light" panose="020F0302020204030204" pitchFamily="34" charset="0"/>
                <a:ea typeface="Calibri" panose="020F0502020204030204" pitchFamily="34" charset="0"/>
                <a:cs typeface="Times New Roman" panose="02020603050405020304" pitchFamily="18" charset="0"/>
              </a:rPr>
              <a:t>Slovenia</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fr-BE" sz="1800" err="1">
                <a:effectLst/>
                <a:latin typeface="Calibri Light" panose="020F0302020204030204" pitchFamily="34" charset="0"/>
                <a:ea typeface="Calibri" panose="020F0502020204030204" pitchFamily="34" charset="0"/>
                <a:cs typeface="Times New Roman" panose="02020603050405020304" pitchFamily="18" charset="0"/>
              </a:rPr>
              <a:t>Slovakia</a:t>
            </a:r>
            <a:endParaRPr lang="en-150" sz="1200" u="sng">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150" sz="1200" u="sng">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150" sz="1200" u="sng">
                <a:effectLst/>
                <a:latin typeface="Calibri Light" panose="020F0302020204030204" pitchFamily="34" charset="0"/>
                <a:ea typeface="Calibri" panose="020F0502020204030204" pitchFamily="34" charset="0"/>
                <a:cs typeface="Times New Roman" panose="02020603050405020304" pitchFamily="18" charset="0"/>
              </a:rPr>
              <a:t>Respecting the r</a:t>
            </a:r>
            <a:r>
              <a:rPr lang="en-IE" sz="1200" u="sng">
                <a:effectLst/>
                <a:latin typeface="Calibri Light" panose="020F0302020204030204" pitchFamily="34" charset="0"/>
                <a:ea typeface="Calibri" panose="020F0502020204030204" pitchFamily="34" charset="0"/>
                <a:cs typeface="Times New Roman" panose="02020603050405020304" pitchFamily="18" charset="0"/>
              </a:rPr>
              <a:t>ule of law, a functioning market economy and the respect of democratic principles </a:t>
            </a:r>
            <a:r>
              <a:rPr lang="en-IE"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were among the criteria to join.</a:t>
            </a: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99A42D71-CC78-4B06-AD71-D748A717705B}" type="slidenum">
              <a:rPr lang="en-IE" smtClean="0"/>
              <a:t>12</a:t>
            </a:fld>
            <a:endParaRPr lang="en-IE"/>
          </a:p>
        </p:txBody>
      </p:sp>
    </p:spTree>
    <p:extLst>
      <p:ext uri="{BB962C8B-B14F-4D97-AF65-F5344CB8AC3E}">
        <p14:creationId xmlns:p14="http://schemas.microsoft.com/office/powerpoint/2010/main" val="2469112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9A42D71-CC78-4B06-AD71-D748A717705B}" type="slidenum">
              <a:rPr lang="en-IE" smtClean="0"/>
              <a:t>13</a:t>
            </a:fld>
            <a:endParaRPr lang="en-IE"/>
          </a:p>
        </p:txBody>
      </p:sp>
    </p:spTree>
    <p:extLst>
      <p:ext uri="{BB962C8B-B14F-4D97-AF65-F5344CB8AC3E}">
        <p14:creationId xmlns:p14="http://schemas.microsoft.com/office/powerpoint/2010/main" val="1829750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dirty="0">
                <a:solidFill>
                  <a:schemeClr val="tx1"/>
                </a:solidFill>
                <a:effectLst/>
                <a:latin typeface="+mn-lt"/>
                <a:ea typeface="+mn-ea"/>
                <a:cs typeface="+mn-cs"/>
              </a:rPr>
              <a:t>For an interactive map of EU enlargement over the years, visit: </a:t>
            </a:r>
          </a:p>
          <a:p>
            <a:r>
              <a:rPr lang="en-IE" sz="1200" kern="1200" dirty="0">
                <a:solidFill>
                  <a:schemeClr val="tx1"/>
                </a:solidFill>
                <a:effectLst/>
                <a:latin typeface="+mn-lt"/>
                <a:ea typeface="+mn-ea"/>
                <a:cs typeface="+mn-cs"/>
              </a:rPr>
              <a:t>https://www.europarl.europa.eu/external/html/euenlargement/default_en.htm</a:t>
            </a:r>
          </a:p>
          <a:p>
            <a:endParaRPr lang="en-IE" dirty="0"/>
          </a:p>
        </p:txBody>
      </p:sp>
      <p:sp>
        <p:nvSpPr>
          <p:cNvPr id="4" name="Slide Number Placeholder 3"/>
          <p:cNvSpPr>
            <a:spLocks noGrp="1"/>
          </p:cNvSpPr>
          <p:nvPr>
            <p:ph type="sldNum" sz="quarter" idx="5"/>
          </p:nvPr>
        </p:nvSpPr>
        <p:spPr/>
        <p:txBody>
          <a:bodyPr/>
          <a:lstStyle/>
          <a:p>
            <a:fld id="{99A42D71-CC78-4B06-AD71-D748A717705B}" type="slidenum">
              <a:rPr lang="en-IE" smtClean="0"/>
              <a:t>14</a:t>
            </a:fld>
            <a:endParaRPr lang="en-IE"/>
          </a:p>
        </p:txBody>
      </p:sp>
    </p:spTree>
    <p:extLst>
      <p:ext uri="{BB962C8B-B14F-4D97-AF65-F5344CB8AC3E}">
        <p14:creationId xmlns:p14="http://schemas.microsoft.com/office/powerpoint/2010/main" val="2028047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While the aforementioned countries all form part of the European Union, not all of them are part of the euro area, also called the Eurozone.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The Eurozone refers to the region that consist</a:t>
            </a:r>
            <a:r>
              <a:rPr lang="en-150" sz="1800" dirty="0">
                <a:effectLst/>
                <a:latin typeface="Calibri" panose="020F0502020204030204" pitchFamily="34" charset="0"/>
                <a:ea typeface="Calibri" panose="020F0502020204030204" pitchFamily="34" charset="0"/>
                <a:cs typeface="Calibri" panose="020F0502020204030204" pitchFamily="34" charset="0"/>
              </a:rPr>
              <a:t>s</a:t>
            </a:r>
            <a:r>
              <a:rPr lang="en-IE" sz="1800" dirty="0">
                <a:effectLst/>
                <a:latin typeface="Calibri" panose="020F0502020204030204" pitchFamily="34" charset="0"/>
                <a:ea typeface="Calibri" panose="020F0502020204030204" pitchFamily="34" charset="0"/>
                <a:cs typeface="Calibri" panose="020F0502020204030204" pitchFamily="34" charset="0"/>
              </a:rPr>
              <a:t> of all the EU countries that have adopted the euro as their national currency.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The euro is a tangible sign</a:t>
            </a:r>
            <a:r>
              <a:rPr lang="en-IE" sz="1800" b="1" dirty="0">
                <a:effectLst/>
                <a:latin typeface="Calibri" panose="020F0502020204030204" pitchFamily="34" charset="0"/>
                <a:ea typeface="Calibri" panose="020F0502020204030204" pitchFamily="34" charset="0"/>
                <a:cs typeface="Calibri" panose="020F0502020204030204" pitchFamily="34" charset="0"/>
              </a:rPr>
              <a:t> of European integration</a:t>
            </a:r>
            <a:r>
              <a:rPr lang="en-IE" sz="1800" dirty="0">
                <a:effectLst/>
                <a:latin typeface="Calibri" panose="020F0502020204030204" pitchFamily="34" charset="0"/>
                <a:ea typeface="Calibri" panose="020F0502020204030204" pitchFamily="34" charset="0"/>
                <a:cs typeface="Calibri" panose="020F0502020204030204" pitchFamily="34" charset="0"/>
              </a:rPr>
              <a:t> and brings convenience for citizens and many advantages for businesses. Due to its </a:t>
            </a:r>
            <a:r>
              <a:rPr lang="en-IE" sz="1800" b="1" dirty="0">
                <a:effectLst/>
                <a:latin typeface="Calibri" panose="020F0502020204030204" pitchFamily="34" charset="0"/>
                <a:ea typeface="Calibri" panose="020F0502020204030204" pitchFamily="34" charset="0"/>
                <a:cs typeface="Calibri" panose="020F0502020204030204" pitchFamily="34" charset="0"/>
              </a:rPr>
              <a:t>importance as a global currency</a:t>
            </a:r>
            <a:r>
              <a:rPr lang="en-IE" sz="1800" dirty="0">
                <a:effectLst/>
                <a:latin typeface="Calibri" panose="020F0502020204030204" pitchFamily="34" charset="0"/>
                <a:ea typeface="Calibri" panose="020F0502020204030204" pitchFamily="34" charset="0"/>
                <a:cs typeface="Calibri" panose="020F0502020204030204" pitchFamily="34" charset="0"/>
              </a:rPr>
              <a:t>, the euro also brings added value to the Union's foreign policies.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Denmark is the only EU Member State that has agreed on an opt-out from the euro. The European Central Bank and the European Commission are in charge of maintaining its value and stability, and of establishing the criteria required for EU countries to enter the euro area.</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The euro is the second most important currency in the world. The proportion of international payments made in euros and US dollars is roughly equal and the euro is the world’s second favourite currency for borrowing, lending and central bank reserves.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dirty="0">
                <a:effectLst/>
                <a:latin typeface="Calibri" panose="020F0502020204030204" pitchFamily="34" charset="0"/>
                <a:ea typeface="Calibri" panose="020F0502020204030204" pitchFamily="34" charset="0"/>
              </a:rPr>
              <a:t>It is also used as an official or de facto currency as well as an 'anchor' currency by a number of countries outside the European Union.</a:t>
            </a:r>
            <a:endParaRPr lang="en-IE" dirty="0"/>
          </a:p>
        </p:txBody>
      </p:sp>
      <p:sp>
        <p:nvSpPr>
          <p:cNvPr id="4" name="Slide Number Placeholder 3"/>
          <p:cNvSpPr>
            <a:spLocks noGrp="1"/>
          </p:cNvSpPr>
          <p:nvPr>
            <p:ph type="sldNum" sz="quarter" idx="5"/>
          </p:nvPr>
        </p:nvSpPr>
        <p:spPr/>
        <p:txBody>
          <a:bodyPr/>
          <a:lstStyle/>
          <a:p>
            <a:fld id="{99A42D71-CC78-4B06-AD71-D748A717705B}" type="slidenum">
              <a:rPr lang="en-IE" smtClean="0"/>
              <a:t>15</a:t>
            </a:fld>
            <a:endParaRPr lang="en-IE"/>
          </a:p>
        </p:txBody>
      </p:sp>
    </p:spTree>
    <p:extLst>
      <p:ext uri="{BB962C8B-B14F-4D97-AF65-F5344CB8AC3E}">
        <p14:creationId xmlns:p14="http://schemas.microsoft.com/office/powerpoint/2010/main" val="460478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Countries that want to become part of the EU have to meet strict EU membership conditions and enter into formal membership negotiations.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Formal membership negotiations involves the adoption of established EU law (known as the ‘acquis’), preparations to be ready to apply and enforce it, and implementation of judicial, administrative, economic and other reforms needed to meet the conditions for joining, known as accession criteria.</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Membership criteria: known as the “Copenhagen criteria”, cover areas such as: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 the democratic institutional framework, the rule of law, human rights and respect for and protection of minorities;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 functioning market economy and the capacity to cope with competition and market forces in the EU;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 the ability to take on and effectively implement the obligations of EU membership, including adhering to the aims of political, economic and monetary union.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99A42D71-CC78-4B06-AD71-D748A717705B}" type="slidenum">
              <a:rPr lang="en-IE" smtClean="0"/>
              <a:t>16</a:t>
            </a:fld>
            <a:endParaRPr lang="en-IE"/>
          </a:p>
        </p:txBody>
      </p:sp>
    </p:spTree>
    <p:extLst>
      <p:ext uri="{BB962C8B-B14F-4D97-AF65-F5344CB8AC3E}">
        <p14:creationId xmlns:p14="http://schemas.microsoft.com/office/powerpoint/2010/main" val="728186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150" sz="1800" noProof="0" dirty="0">
                <a:effectLst/>
                <a:latin typeface="Calibri Light" panose="020F0302020204030204" pitchFamily="34" charset="0"/>
                <a:ea typeface="Calibri" panose="020F0502020204030204" pitchFamily="34" charset="0"/>
                <a:cs typeface="Times New Roman" panose="02020603050405020304" pitchFamily="18" charset="0"/>
              </a:rPr>
              <a:t>A country can only join if it meets all the </a:t>
            </a:r>
            <a:r>
              <a:rPr lang="en-150" sz="1800" b="1" noProof="0" dirty="0">
                <a:effectLst/>
                <a:latin typeface="Calibri Light" panose="020F0302020204030204" pitchFamily="34" charset="0"/>
                <a:ea typeface="Calibri" panose="020F0502020204030204" pitchFamily="34" charset="0"/>
                <a:cs typeface="Times New Roman" panose="02020603050405020304" pitchFamily="18" charset="0"/>
              </a:rPr>
              <a:t>membership criteria.</a:t>
            </a:r>
            <a:endParaRPr lang="en-150" sz="1800"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150" sz="1800" noProof="0" dirty="0">
                <a:effectLst/>
                <a:latin typeface="Calibri Light" panose="020F0302020204030204" pitchFamily="34" charset="0"/>
                <a:ea typeface="Calibri" panose="020F0502020204030204" pitchFamily="34" charset="0"/>
                <a:cs typeface="Times New Roman" panose="02020603050405020304" pitchFamily="18" charset="0"/>
              </a:rPr>
              <a:t>There are 3 main steps, which must be approved by all EU countries:</a:t>
            </a:r>
            <a:endParaRPr lang="en-150"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150" sz="1800" noProof="0" dirty="0">
                <a:effectLst/>
                <a:latin typeface="Calibri Light" panose="020F0302020204030204" pitchFamily="34" charset="0"/>
                <a:ea typeface="Calibri" panose="020F0502020204030204" pitchFamily="34" charset="0"/>
                <a:cs typeface="Times New Roman" panose="02020603050405020304" pitchFamily="18" charset="0"/>
              </a:rPr>
              <a:t>Award of candidate status</a:t>
            </a:r>
            <a:endParaRPr lang="en-150"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150" sz="1800" noProof="0" dirty="0">
                <a:effectLst/>
                <a:latin typeface="Calibri Light" panose="020F0302020204030204" pitchFamily="34" charset="0"/>
                <a:ea typeface="Calibri" panose="020F0502020204030204" pitchFamily="34" charset="0"/>
                <a:cs typeface="Times New Roman" panose="02020603050405020304" pitchFamily="18" charset="0"/>
              </a:rPr>
              <a:t>Negotiations</a:t>
            </a:r>
            <a:endParaRPr lang="en-150" sz="1800" noProof="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150" sz="1800" noProof="0" dirty="0">
                <a:effectLst/>
                <a:latin typeface="Calibri Light" panose="020F0302020204030204" pitchFamily="34" charset="0"/>
                <a:ea typeface="Calibri" panose="020F0502020204030204" pitchFamily="34" charset="0"/>
                <a:cs typeface="Times New Roman" panose="02020603050405020304" pitchFamily="18" charset="0"/>
              </a:rPr>
              <a:t>Accession Agreement</a:t>
            </a:r>
            <a:endParaRPr lang="en-150" sz="1800"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150" sz="1800" noProof="0" dirty="0">
                <a:effectLst/>
                <a:latin typeface="Calibri Light" panose="020F0302020204030204" pitchFamily="34" charset="0"/>
                <a:ea typeface="Calibri" panose="020F0502020204030204" pitchFamily="34" charset="0"/>
                <a:cs typeface="Times New Roman" panose="02020603050405020304" pitchFamily="18" charset="0"/>
              </a:rPr>
              <a:t> </a:t>
            </a:r>
            <a:endParaRPr lang="en-150" sz="1800" noProof="0" dirty="0">
              <a:effectLst/>
              <a:latin typeface="Calibri" panose="020F0502020204030204" pitchFamily="34" charset="0"/>
              <a:ea typeface="Calibri" panose="020F0502020204030204" pitchFamily="34" charset="0"/>
              <a:cs typeface="Times New Roman" panose="02020603050405020304" pitchFamily="18" charset="0"/>
            </a:endParaRPr>
          </a:p>
          <a:p>
            <a:r>
              <a:rPr lang="en-150" sz="1800" noProof="0" dirty="0">
                <a:effectLst/>
                <a:latin typeface="Calibri Light" panose="020F0302020204030204" pitchFamily="34" charset="0"/>
                <a:ea typeface="Calibri" panose="020F0502020204030204" pitchFamily="34" charset="0"/>
              </a:rPr>
              <a:t>The enlargement process benefits both the Union and the candidate states as it helps </a:t>
            </a:r>
            <a:r>
              <a:rPr lang="en-150" sz="1800" u="sng" noProof="0" dirty="0">
                <a:effectLst/>
                <a:latin typeface="Calibri Light" panose="020F0302020204030204" pitchFamily="34" charset="0"/>
                <a:ea typeface="Calibri" panose="020F0502020204030204" pitchFamily="34" charset="0"/>
              </a:rPr>
              <a:t>foster stability, democracy and economic growth</a:t>
            </a:r>
            <a:r>
              <a:rPr lang="en-150" sz="1800" noProof="0" dirty="0">
                <a:effectLst/>
                <a:latin typeface="Calibri Light" panose="020F0302020204030204" pitchFamily="34" charset="0"/>
                <a:ea typeface="Calibri" panose="020F0502020204030204" pitchFamily="34" charset="0"/>
              </a:rPr>
              <a:t> in the </a:t>
            </a:r>
            <a:r>
              <a:rPr lang="en-150" sz="1800" noProof="0" dirty="0" err="1">
                <a:effectLst/>
                <a:latin typeface="Calibri Light" panose="020F0302020204030204" pitchFamily="34" charset="0"/>
                <a:ea typeface="Calibri" panose="020F0502020204030204" pitchFamily="34" charset="0"/>
              </a:rPr>
              <a:t>neighborhood</a:t>
            </a:r>
            <a:r>
              <a:rPr lang="en-150" sz="1800" noProof="0" dirty="0">
                <a:effectLst/>
                <a:latin typeface="Calibri Light" panose="020F0302020204030204" pitchFamily="34" charset="0"/>
                <a:ea typeface="Calibri" panose="020F0502020204030204" pitchFamily="34" charset="0"/>
              </a:rPr>
              <a:t>.</a:t>
            </a:r>
            <a:endParaRPr lang="en-150" noProof="0" dirty="0"/>
          </a:p>
        </p:txBody>
      </p:sp>
      <p:sp>
        <p:nvSpPr>
          <p:cNvPr id="4" name="Slide Number Placeholder 3"/>
          <p:cNvSpPr>
            <a:spLocks noGrp="1"/>
          </p:cNvSpPr>
          <p:nvPr>
            <p:ph type="sldNum" sz="quarter" idx="5"/>
          </p:nvPr>
        </p:nvSpPr>
        <p:spPr/>
        <p:txBody>
          <a:bodyPr/>
          <a:lstStyle/>
          <a:p>
            <a:fld id="{99A42D71-CC78-4B06-AD71-D748A717705B}" type="slidenum">
              <a:rPr lang="en-IE" smtClean="0"/>
              <a:t>17</a:t>
            </a:fld>
            <a:endParaRPr lang="en-IE"/>
          </a:p>
        </p:txBody>
      </p:sp>
    </p:spTree>
    <p:extLst>
      <p:ext uri="{BB962C8B-B14F-4D97-AF65-F5344CB8AC3E}">
        <p14:creationId xmlns:p14="http://schemas.microsoft.com/office/powerpoint/2010/main" val="4120938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The </a:t>
            </a:r>
            <a:r>
              <a:rPr lang="en-GB" b="1" noProof="0" dirty="0"/>
              <a:t>Schengen area </a:t>
            </a:r>
            <a:r>
              <a:rPr lang="en-GB" noProof="0" dirty="0"/>
              <a:t>was established in 1995</a:t>
            </a:r>
            <a:r>
              <a:rPr lang="en-GB" baseline="0" noProof="0" dirty="0"/>
              <a:t> for EU countries to remove controls at their borders.</a:t>
            </a:r>
          </a:p>
          <a:p>
            <a:r>
              <a:rPr lang="en-GB" baseline="0" noProof="0" dirty="0"/>
              <a:t>EU citizens can move freely within this area.</a:t>
            </a:r>
            <a:r>
              <a:rPr lang="en-US" baseline="0" noProof="0" dirty="0"/>
              <a:t> The Schengen area brings together </a:t>
            </a:r>
            <a:r>
              <a:rPr lang="en-US" b="1" baseline="0" noProof="0" dirty="0"/>
              <a:t>23 EU countries </a:t>
            </a:r>
            <a:r>
              <a:rPr lang="en-US" baseline="0" noProof="0" dirty="0"/>
              <a:t>(Austria, Belgium, Croatia, Czechia, Denmark, Estonia, Finland, France, Germany, Greece, Hungary, Italy, Latvia, Lithuania, Luxembourg, Malta, Netherlands, Poland, Portugal, Slovakia, Slovenia, Spain, Sweden) and </a:t>
            </a:r>
            <a:r>
              <a:rPr lang="en-US" b="1" baseline="0" noProof="0" dirty="0"/>
              <a:t>4 non-EU countries </a:t>
            </a:r>
            <a:r>
              <a:rPr lang="en-US" baseline="0" noProof="0" dirty="0"/>
              <a:t>(</a:t>
            </a:r>
            <a:r>
              <a:rPr lang="en-GB" dirty="0"/>
              <a:t>Iceland, Liechtenstein, Norway and Switzerland).</a:t>
            </a:r>
            <a:endParaRPr lang="en-GB" noProof="0" dirty="0"/>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20</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alibri" panose="020F0502020204030204" pitchFamily="34" charset="0"/>
                <a:cs typeface="Calibri" panose="020F0502020204030204" pitchFamily="34" charset="0"/>
              </a:rPr>
              <a:t>Go to ec.europa.eu to access the official website of the European Commission.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In more concrete terms, the EU is a </a:t>
            </a:r>
            <a:r>
              <a:rPr lang="en-IE" sz="1800" u="sng" dirty="0">
                <a:effectLst/>
                <a:latin typeface="Calibri" panose="020F0502020204030204" pitchFamily="34" charset="0"/>
                <a:ea typeface="Calibri" panose="020F0502020204030204" pitchFamily="34" charset="0"/>
                <a:cs typeface="Calibri" panose="020F0502020204030204" pitchFamily="34" charset="0"/>
              </a:rPr>
              <a:t>unique economic and political union between 27 countries </a:t>
            </a:r>
            <a:r>
              <a:rPr lang="en-IE" sz="1800" dirty="0">
                <a:effectLst/>
                <a:latin typeface="Calibri" panose="020F0502020204030204" pitchFamily="34" charset="0"/>
                <a:ea typeface="Calibri" panose="020F0502020204030204" pitchFamily="34" charset="0"/>
                <a:cs typeface="Calibri" panose="020F0502020204030204" pitchFamily="34" charset="0"/>
              </a:rPr>
              <a:t>with a total population of approximately </a:t>
            </a:r>
            <a:r>
              <a:rPr lang="en-IE" sz="1800" b="1" dirty="0">
                <a:effectLst/>
                <a:latin typeface="Calibri" panose="020F0502020204030204" pitchFamily="34" charset="0"/>
                <a:ea typeface="Calibri" panose="020F0502020204030204" pitchFamily="34" charset="0"/>
                <a:cs typeface="Calibri" panose="020F0502020204030204" pitchFamily="34" charset="0"/>
              </a:rPr>
              <a:t>447 million people</a:t>
            </a:r>
            <a:r>
              <a:rPr lang="en-IE"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solidFill>
                  <a:srgbClr val="538135"/>
                </a:solidFill>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Over the course of more than 60 years, the EU has helped raise living standards, launched common projects like the </a:t>
            </a:r>
            <a:r>
              <a:rPr lang="en-IE" sz="1800" b="1" dirty="0">
                <a:effectLst/>
                <a:latin typeface="Calibri" panose="020F0502020204030204" pitchFamily="34" charset="0"/>
                <a:ea typeface="Calibri" panose="020F0502020204030204" pitchFamily="34" charset="0"/>
                <a:cs typeface="Calibri" panose="020F0502020204030204" pitchFamily="34" charset="0"/>
              </a:rPr>
              <a:t>euro</a:t>
            </a:r>
            <a:r>
              <a:rPr lang="en-IE" sz="1800" dirty="0">
                <a:effectLst/>
                <a:latin typeface="Calibri" panose="020F0502020204030204" pitchFamily="34" charset="0"/>
                <a:ea typeface="Calibri" panose="020F0502020204030204" pitchFamily="34" charset="0"/>
                <a:cs typeface="Calibri" panose="020F0502020204030204" pitchFamily="34" charset="0"/>
              </a:rPr>
              <a:t> and the </a:t>
            </a:r>
            <a:r>
              <a:rPr lang="en-IE" sz="1800" b="1" dirty="0">
                <a:effectLst/>
                <a:latin typeface="Calibri" panose="020F0502020204030204" pitchFamily="34" charset="0"/>
                <a:ea typeface="Calibri" panose="020F0502020204030204" pitchFamily="34" charset="0"/>
                <a:cs typeface="Calibri" panose="020F0502020204030204" pitchFamily="34" charset="0"/>
              </a:rPr>
              <a:t>single market</a:t>
            </a:r>
            <a:r>
              <a:rPr lang="en-IE" sz="1800" dirty="0">
                <a:effectLst/>
                <a:latin typeface="Calibri" panose="020F0502020204030204" pitchFamily="34" charset="0"/>
                <a:ea typeface="Calibri" panose="020F0502020204030204" pitchFamily="34" charset="0"/>
                <a:cs typeface="Calibri" panose="020F0502020204030204" pitchFamily="34" charset="0"/>
              </a:rPr>
              <a:t>, and worked together on big issues like climate change, COVID-19 and the digital society.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More statistics at: </a:t>
            </a:r>
            <a:r>
              <a:rPr lang="en-IE" sz="1800" u="sng" kern="1200"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https://ec.europa.eu/eurostat/data/database</a:t>
            </a:r>
            <a:r>
              <a:rPr lang="en-IE"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under « Annual National Accounts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9A42D71-CC78-4B06-AD71-D748A717705B}" type="slidenum">
              <a:rPr lang="en-IE" smtClean="0"/>
              <a:t>2</a:t>
            </a:fld>
            <a:endParaRPr lang="en-IE"/>
          </a:p>
        </p:txBody>
      </p:sp>
    </p:spTree>
    <p:extLst>
      <p:ext uri="{BB962C8B-B14F-4D97-AF65-F5344CB8AC3E}">
        <p14:creationId xmlns:p14="http://schemas.microsoft.com/office/powerpoint/2010/main" val="4111258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alibri" panose="020F0502020204030204" pitchFamily="34" charset="0"/>
                <a:cs typeface="Calibri" panose="020F0502020204030204" pitchFamily="34" charset="0"/>
              </a:rPr>
              <a:t>Go to consilium.europa.eu to access the official website of the Council of the EU.</a:t>
            </a: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Go to europarl.europa.eu to access the official website of the European Parliament.</a:t>
            </a:r>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alibri" panose="020F0502020204030204" pitchFamily="34" charset="0"/>
                <a:cs typeface="Calibri" panose="020F0502020204030204" pitchFamily="34" charset="0"/>
              </a:rPr>
              <a:t>Go to consilium.europa.eu to access the official website of the Council of the EU.</a:t>
            </a: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150" sz="1800" noProof="0" dirty="0">
                <a:effectLst/>
                <a:latin typeface="Calibri" panose="020F0502020204030204" pitchFamily="34" charset="0"/>
                <a:ea typeface="Calibri" panose="020F0502020204030204" pitchFamily="34" charset="0"/>
                <a:cs typeface="Calibri" panose="020F0502020204030204" pitchFamily="34" charset="0"/>
              </a:rPr>
              <a:t>The EU has dealt with several challenges throughout the years. Let us now look at the most significant challenges that the EU has navigated throughout the decades. </a:t>
            </a:r>
            <a:endParaRPr lang="en-150" sz="1800"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150" sz="1800" noProof="0" dirty="0">
                <a:effectLst/>
                <a:latin typeface="Calibri" panose="020F0502020204030204" pitchFamily="34" charset="0"/>
                <a:ea typeface="Calibri" panose="020F0502020204030204" pitchFamily="34" charset="0"/>
                <a:cs typeface="Calibri" panose="020F0502020204030204" pitchFamily="34" charset="0"/>
              </a:rPr>
              <a:t> </a:t>
            </a:r>
            <a:endParaRPr lang="en-150" sz="1800" noProof="0" dirty="0">
              <a:effectLst/>
              <a:latin typeface="Calibri" panose="020F0502020204030204" pitchFamily="34" charset="0"/>
              <a:ea typeface="Calibri" panose="020F0502020204030204" pitchFamily="34" charset="0"/>
              <a:cs typeface="Times New Roman" panose="02020603050405020304" pitchFamily="18" charset="0"/>
            </a:endParaRPr>
          </a:p>
          <a:p>
            <a:r>
              <a:rPr lang="en-150" sz="1800" noProof="0" dirty="0">
                <a:effectLst/>
                <a:latin typeface="Calibri" panose="020F0502020204030204" pitchFamily="34" charset="0"/>
                <a:ea typeface="Calibri" panose="020F0502020204030204" pitchFamily="34" charset="0"/>
              </a:rPr>
              <a:t>For a more detailed overview of EU history, you can access a timeline of the EU online: </a:t>
            </a:r>
            <a:r>
              <a:rPr lang="en-150" sz="1800" u="sng" noProof="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History of the EU, EU pioneers | European Union (europa.eu)</a:t>
            </a:r>
            <a:endParaRPr lang="en-150" sz="1800" b="1" noProof="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150" sz="1800" b="1" noProof="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150" sz="1800" b="1" noProof="0" dirty="0">
                <a:effectLst/>
                <a:latin typeface="Calibri Light" panose="020F0302020204030204" pitchFamily="34" charset="0"/>
                <a:ea typeface="Calibri" panose="020F0502020204030204" pitchFamily="34" charset="0"/>
                <a:cs typeface="Times New Roman" panose="02020603050405020304" pitchFamily="18" charset="0"/>
              </a:rPr>
              <a:t>1952 </a:t>
            </a:r>
            <a:endParaRPr lang="en-150" sz="1800" noProof="0" dirty="0">
              <a:effectLst/>
              <a:latin typeface="Calibri" panose="020F0502020204030204" pitchFamily="34" charset="0"/>
              <a:ea typeface="Calibri" panose="020F0502020204030204" pitchFamily="34" charset="0"/>
              <a:cs typeface="Times New Roman" panose="02020603050405020304" pitchFamily="18" charset="0"/>
            </a:endParaRPr>
          </a:p>
          <a:p>
            <a:r>
              <a:rPr lang="en-150" sz="1800" noProof="0" dirty="0">
                <a:effectLst/>
                <a:latin typeface="Calibri" panose="020F0502020204030204" pitchFamily="34" charset="0"/>
                <a:ea typeface="Calibri" panose="020F0502020204030204" pitchFamily="34" charset="0"/>
                <a:cs typeface="Times New Roman" panose="02020603050405020304" pitchFamily="18" charset="0"/>
              </a:rPr>
              <a:t>The six countries are Belgium, Germany, France, Italy, Luxembourg, and the Netherlands. The European Coal and Steel Community comes into being in 1952.</a:t>
            </a:r>
          </a:p>
          <a:p>
            <a:endParaRPr lang="en-150" sz="1800" b="1" noProof="0" dirty="0">
              <a:effectLst/>
              <a:latin typeface="Calibri" panose="020F0502020204030204" pitchFamily="34" charset="0"/>
              <a:ea typeface="Calibri" panose="020F0502020204030204" pitchFamily="34" charset="0"/>
              <a:cs typeface="Times New Roman" panose="02020603050405020304" pitchFamily="18" charset="0"/>
            </a:endParaRPr>
          </a:p>
          <a:p>
            <a:r>
              <a:rPr lang="en-150" sz="1800" noProof="0" dirty="0">
                <a:effectLst/>
                <a:latin typeface="Calibri" panose="020F0502020204030204" pitchFamily="34" charset="0"/>
                <a:ea typeface="Calibri" panose="020F0502020204030204" pitchFamily="34" charset="0"/>
              </a:rPr>
              <a:t>Later, in 1958, the 6 countries will go on to create the European Community with the signing of the Treaty of Rome (recall slide 9 of this presentation).</a:t>
            </a:r>
            <a:endParaRPr lang="en-150" sz="1800" b="1" noProof="0" dirty="0">
              <a:effectLst/>
              <a:latin typeface="Calibri" panose="020F0502020204030204" pitchFamily="34" charset="0"/>
              <a:ea typeface="Calibri" panose="020F0502020204030204" pitchFamily="34" charset="0"/>
              <a:cs typeface="Times New Roman" panose="02020603050405020304" pitchFamily="18" charset="0"/>
            </a:endParaRPr>
          </a:p>
          <a:p>
            <a:endParaRPr lang="en-150" sz="1800" b="1"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150" sz="1800" b="1" noProof="0" dirty="0">
                <a:effectLst/>
                <a:latin typeface="Calibri" panose="020F0502020204030204" pitchFamily="34" charset="0"/>
                <a:ea typeface="Calibri" panose="020F0502020204030204" pitchFamily="34" charset="0"/>
                <a:cs typeface="Calibri" panose="020F0502020204030204" pitchFamily="34" charset="0"/>
              </a:rPr>
              <a:t>The 1970s</a:t>
            </a:r>
            <a:endParaRPr lang="en-150" sz="1800" noProof="0" dirty="0">
              <a:effectLst/>
              <a:latin typeface="Calibri" panose="020F0502020204030204" pitchFamily="34" charset="0"/>
              <a:ea typeface="Calibri" panose="020F0502020204030204" pitchFamily="34" charset="0"/>
              <a:cs typeface="Times New Roman" panose="02020603050405020304" pitchFamily="18" charset="0"/>
            </a:endParaRPr>
          </a:p>
          <a:p>
            <a:r>
              <a:rPr lang="en-150" sz="1800" noProof="0" dirty="0">
                <a:effectLst/>
                <a:latin typeface="Calibri" panose="020F0502020204030204" pitchFamily="34" charset="0"/>
                <a:ea typeface="Times New Roman" panose="02020603050405020304" pitchFamily="18" charset="0"/>
              </a:rPr>
              <a:t>Denmark, Ireland and the United Kingdom join the European Communities on 1 January 1973, raising the number of member countries to 9. The Arab-Israeli war of October 1973 triggers an energy crisis and economic problems in Europe.</a:t>
            </a:r>
            <a:endParaRPr lang="en-150" sz="1800" noProof="0" dirty="0">
              <a:effectLst/>
              <a:latin typeface="Times New Roman" panose="02020603050405020304" pitchFamily="18" charset="0"/>
              <a:ea typeface="Times New Roman" panose="02020603050405020304" pitchFamily="18" charset="0"/>
            </a:endParaRPr>
          </a:p>
          <a:p>
            <a:r>
              <a:rPr lang="en-150" sz="1800" noProof="0" dirty="0">
                <a:effectLst/>
                <a:latin typeface="Calibri" panose="020F0502020204030204" pitchFamily="34" charset="0"/>
                <a:ea typeface="Times New Roman" panose="02020603050405020304" pitchFamily="18" charset="0"/>
              </a:rPr>
              <a:t>Democracy spreads in Europe with the overthrow of the dictatorships in Greece, Portugal and Spain. Regional policy starts to transfer huge sums of money to create jobs and infrastructure in poorer areas. The first direct elections by citizens of members of the European Parliament take place in 1979.</a:t>
            </a:r>
            <a:endParaRPr lang="en-150" sz="1800" b="1" noProof="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150" sz="1800" b="1" noProof="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150" sz="1800" b="1" noProof="0" dirty="0">
                <a:effectLst/>
                <a:latin typeface="Calibri Light" panose="020F0302020204030204" pitchFamily="34" charset="0"/>
                <a:ea typeface="Calibri" panose="020F0502020204030204" pitchFamily="34" charset="0"/>
                <a:cs typeface="Times New Roman" panose="02020603050405020304" pitchFamily="18" charset="0"/>
              </a:rPr>
              <a:t>The 1990s</a:t>
            </a:r>
            <a:endParaRPr lang="en-150" sz="1800"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150" sz="1800" noProof="0" dirty="0">
                <a:effectLst/>
                <a:latin typeface="Calibri" panose="020F0502020204030204" pitchFamily="34" charset="0"/>
                <a:ea typeface="Calibri" panose="020F0502020204030204" pitchFamily="34" charset="0"/>
                <a:cs typeface="Calibri" panose="020F0502020204030204" pitchFamily="34" charset="0"/>
              </a:rPr>
              <a:t>With the collapse of communism across central and eastern Europe, Europeans become closer neighbours. </a:t>
            </a:r>
          </a:p>
          <a:p>
            <a:pPr>
              <a:lnSpc>
                <a:spcPct val="107000"/>
              </a:lnSpc>
              <a:spcAft>
                <a:spcPts val="800"/>
              </a:spcAft>
            </a:pPr>
            <a:endParaRPr lang="en-150" sz="1800"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150" sz="1800" noProof="0" dirty="0">
                <a:effectLst/>
                <a:latin typeface="Calibri Light" panose="020F0302020204030204" pitchFamily="34" charset="0"/>
                <a:ea typeface="Calibri" panose="020F0502020204030204" pitchFamily="34" charset="0"/>
                <a:cs typeface="Times New Roman" panose="02020603050405020304" pitchFamily="18" charset="0"/>
              </a:rPr>
              <a:t>People are concerned about how to protect the environment and also how Europeans can cooperate on security and defence matters.</a:t>
            </a:r>
          </a:p>
          <a:p>
            <a:pPr>
              <a:lnSpc>
                <a:spcPct val="107000"/>
              </a:lnSpc>
              <a:spcAft>
                <a:spcPts val="800"/>
              </a:spcAft>
            </a:pPr>
            <a:endParaRPr lang="en-150" sz="1800" noProof="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150" sz="1800" b="1" noProof="0" dirty="0">
                <a:effectLst/>
                <a:latin typeface="Calibri" panose="020F0502020204030204" pitchFamily="34" charset="0"/>
                <a:ea typeface="Calibri" panose="020F0502020204030204" pitchFamily="34" charset="0"/>
                <a:cs typeface="Calibri" panose="020F0502020204030204" pitchFamily="34" charset="0"/>
              </a:rPr>
              <a:t>2010-2019 </a:t>
            </a:r>
            <a:endParaRPr lang="en-150" sz="1800" noProof="0" dirty="0">
              <a:effectLst/>
              <a:latin typeface="Calibri" panose="020F0502020204030204" pitchFamily="34" charset="0"/>
              <a:ea typeface="Calibri" panose="020F0502020204030204" pitchFamily="34" charset="0"/>
              <a:cs typeface="Times New Roman" panose="02020603050405020304" pitchFamily="18" charset="0"/>
            </a:endParaRPr>
          </a:p>
          <a:p>
            <a:r>
              <a:rPr lang="en-150" sz="1800" noProof="0" dirty="0">
                <a:effectLst/>
                <a:latin typeface="Calibri" panose="020F0502020204030204" pitchFamily="34" charset="0"/>
                <a:ea typeface="Calibri" panose="020F0502020204030204" pitchFamily="34" charset="0"/>
              </a:rPr>
              <a:t>The global economic crisis strikes hard in Europe. In 2012, the European Union is awarded the </a:t>
            </a:r>
            <a:r>
              <a:rPr lang="en-150" sz="1800" u="sng" noProof="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Nobel Peace Prize</a:t>
            </a:r>
            <a:r>
              <a:rPr lang="en-150" sz="1800" noProof="0" dirty="0">
                <a:effectLst/>
                <a:latin typeface="Calibri" panose="020F0502020204030204" pitchFamily="34" charset="0"/>
                <a:ea typeface="Calibri" panose="020F0502020204030204" pitchFamily="34" charset="0"/>
              </a:rPr>
              <a:t>. Unrest and wars in various countries lead many people to flee their homes and seek refuge in Europe. The EU is faced with the challenge of how to take care of them, while safeguarding their welfare and respecting their human rights. Climate change is at the top of the agenda and leaders agree to reduce harmful emissions. Croatia becomes the 28th member of the EU in 2013. But in a referendum in 2016, the United Kingdom votes to leave the EU.</a:t>
            </a:r>
          </a:p>
          <a:p>
            <a:endParaRPr lang="en-150" sz="1800" noProof="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150" sz="1800" b="1" noProof="0" dirty="0">
                <a:effectLst/>
                <a:latin typeface="Calibri" panose="020F0502020204030204" pitchFamily="34" charset="0"/>
                <a:ea typeface="Calibri" panose="020F0502020204030204" pitchFamily="34" charset="0"/>
                <a:cs typeface="Calibri" panose="020F0502020204030204" pitchFamily="34" charset="0"/>
              </a:rPr>
              <a:t>2020-today</a:t>
            </a:r>
            <a:endParaRPr lang="en-150" sz="1800" noProof="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150" sz="1800" b="1" i="1" noProof="0" dirty="0">
                <a:effectLst/>
                <a:latin typeface="Calibri" panose="020F0502020204030204" pitchFamily="34" charset="0"/>
                <a:ea typeface="Calibri" panose="020F0502020204030204" pitchFamily="34" charset="0"/>
                <a:cs typeface="Calibri" panose="020F0502020204030204" pitchFamily="34" charset="0"/>
              </a:rPr>
              <a:t>January 2020 – Common EU response to COVID-19</a:t>
            </a:r>
            <a:endParaRPr lang="en-150" sz="1800" i="1" noProof="0" dirty="0">
              <a:effectLst/>
              <a:latin typeface="Calibri" panose="020F0502020204030204" pitchFamily="34" charset="0"/>
              <a:ea typeface="Calibri" panose="020F0502020204030204" pitchFamily="34" charset="0"/>
              <a:cs typeface="Times New Roman" panose="02020603050405020304" pitchFamily="18" charset="0"/>
            </a:endParaRPr>
          </a:p>
          <a:p>
            <a:r>
              <a:rPr lang="en-150" sz="1800" noProof="0" dirty="0">
                <a:effectLst/>
                <a:latin typeface="Calibri" panose="020F0502020204030204" pitchFamily="34" charset="0"/>
                <a:ea typeface="Times New Roman" panose="02020603050405020304" pitchFamily="18" charset="0"/>
              </a:rPr>
              <a:t>The COVID-19 pandemic triggers a major public health emergency and economic slowdown. The EU and its member countries work together to support healthcare systems, contain the spread of the virus, and secure vaccines for people in the EU and beyond. EU leaders agree the largest </a:t>
            </a:r>
            <a:r>
              <a:rPr lang="en-150" sz="1800" u="sng" noProof="0" dirty="0">
                <a:solidFill>
                  <a:srgbClr val="0563C1"/>
                </a:solidFill>
                <a:effectLst/>
                <a:latin typeface="Calibri" panose="020F0502020204030204" pitchFamily="34" charset="0"/>
                <a:ea typeface="Times New Roman" panose="02020603050405020304" pitchFamily="18" charset="0"/>
                <a:hlinkClick r:id="rId5"/>
              </a:rPr>
              <a:t>stimulus package</a:t>
            </a:r>
            <a:r>
              <a:rPr lang="en-150" sz="1800" noProof="0" dirty="0">
                <a:effectLst/>
                <a:latin typeface="Calibri" panose="020F0502020204030204" pitchFamily="34" charset="0"/>
                <a:ea typeface="Times New Roman" panose="02020603050405020304" pitchFamily="18" charset="0"/>
              </a:rPr>
              <a:t> ever financed from the EU budget with the focus on a green and digital recovery as the EU works towards </a:t>
            </a:r>
            <a:r>
              <a:rPr lang="en-150" sz="1800" u="sng" noProof="0" dirty="0">
                <a:solidFill>
                  <a:srgbClr val="0563C1"/>
                </a:solidFill>
                <a:effectLst/>
                <a:latin typeface="Calibri" panose="020F0502020204030204" pitchFamily="34" charset="0"/>
                <a:ea typeface="Times New Roman" panose="02020603050405020304" pitchFamily="18" charset="0"/>
                <a:hlinkClick r:id="rId6"/>
              </a:rPr>
              <a:t>climate neutrality</a:t>
            </a:r>
            <a:r>
              <a:rPr lang="en-150" sz="1800" noProof="0" dirty="0">
                <a:effectLst/>
                <a:latin typeface="Calibri" panose="020F0502020204030204" pitchFamily="34" charset="0"/>
                <a:ea typeface="Times New Roman" panose="02020603050405020304" pitchFamily="18" charset="0"/>
              </a:rPr>
              <a:t> by 2050.</a:t>
            </a:r>
            <a:endParaRPr lang="en-150" sz="1800" noProof="0" dirty="0">
              <a:effectLst/>
              <a:latin typeface="Times New Roman" panose="02020603050405020304" pitchFamily="18" charset="0"/>
              <a:ea typeface="Times New Roman" panose="02020603050405020304" pitchFamily="18" charset="0"/>
            </a:endParaRPr>
          </a:p>
          <a:p>
            <a:r>
              <a:rPr lang="en-150" sz="1800" b="1" i="1" noProof="0" dirty="0">
                <a:effectLst/>
                <a:latin typeface="Calibri" panose="020F0502020204030204" pitchFamily="34" charset="0"/>
                <a:ea typeface="Times New Roman" panose="02020603050405020304" pitchFamily="18" charset="0"/>
              </a:rPr>
              <a:t>31 January 2020 – United Kingdom leaves the EU</a:t>
            </a:r>
            <a:endParaRPr lang="en-150" sz="1800" b="1" i="1" noProof="0" dirty="0">
              <a:effectLst/>
              <a:latin typeface="Times New Roman" panose="02020603050405020304" pitchFamily="18" charset="0"/>
              <a:ea typeface="Times New Roman" panose="02020603050405020304" pitchFamily="18" charset="0"/>
            </a:endParaRPr>
          </a:p>
          <a:p>
            <a:r>
              <a:rPr lang="en-150" sz="1800" noProof="0" dirty="0">
                <a:effectLst/>
                <a:latin typeface="Calibri" panose="020F0502020204030204" pitchFamily="34" charset="0"/>
                <a:ea typeface="Times New Roman" panose="02020603050405020304" pitchFamily="18" charset="0"/>
              </a:rPr>
              <a:t>The UK leaves the EU after 47 years of membership, opening a new chapter in its relationship with the EU.</a:t>
            </a:r>
            <a:endParaRPr lang="en-150" sz="1800" noProof="0" dirty="0">
              <a:effectLst/>
              <a:latin typeface="Times New Roman" panose="02020603050405020304" pitchFamily="18" charset="0"/>
              <a:ea typeface="Times New Roman" panose="02020603050405020304" pitchFamily="18" charset="0"/>
            </a:endParaRPr>
          </a:p>
          <a:p>
            <a:r>
              <a:rPr lang="en-150" sz="1800" u="sng" noProof="0" dirty="0">
                <a:solidFill>
                  <a:srgbClr val="0563C1"/>
                </a:solidFill>
                <a:effectLst/>
                <a:latin typeface="Calibri" panose="020F0502020204030204" pitchFamily="34" charset="0"/>
                <a:ea typeface="Times New Roman" panose="02020603050405020304" pitchFamily="18" charset="0"/>
                <a:hlinkClick r:id="rId7"/>
              </a:rPr>
              <a:t>Relations with the United Kingdom</a:t>
            </a:r>
            <a:endParaRPr lang="en-150" sz="1800" noProof="0" dirty="0">
              <a:effectLst/>
              <a:latin typeface="Times New Roman" panose="02020603050405020304" pitchFamily="18" charset="0"/>
              <a:ea typeface="Times New Roman" panose="02020603050405020304" pitchFamily="18" charset="0"/>
            </a:endParaRPr>
          </a:p>
          <a:p>
            <a:r>
              <a:rPr lang="en-150" sz="1800" b="1" i="1" noProof="0" dirty="0">
                <a:effectLst/>
                <a:latin typeface="Calibri" panose="020F0502020204030204" pitchFamily="34" charset="0"/>
                <a:ea typeface="Times New Roman" panose="02020603050405020304" pitchFamily="18" charset="0"/>
              </a:rPr>
              <a:t>April 2021 – Launch of the Conference on the Future of Europe</a:t>
            </a:r>
            <a:endParaRPr lang="en-150" sz="1800" b="1" i="1" noProof="0" dirty="0">
              <a:effectLst/>
              <a:latin typeface="Times New Roman" panose="02020603050405020304" pitchFamily="18" charset="0"/>
              <a:ea typeface="Times New Roman" panose="02020603050405020304" pitchFamily="18" charset="0"/>
            </a:endParaRPr>
          </a:p>
          <a:p>
            <a:r>
              <a:rPr lang="en-150" sz="1800" noProof="0" dirty="0">
                <a:effectLst/>
                <a:latin typeface="Calibri" panose="020F0502020204030204" pitchFamily="34" charset="0"/>
                <a:ea typeface="Times New Roman" panose="02020603050405020304" pitchFamily="18" charset="0"/>
              </a:rPr>
              <a:t>The EU launches the year-long </a:t>
            </a:r>
            <a:r>
              <a:rPr lang="en-150" sz="1800" u="sng" noProof="0" dirty="0">
                <a:solidFill>
                  <a:srgbClr val="0563C1"/>
                </a:solidFill>
                <a:effectLst/>
                <a:latin typeface="Calibri" panose="020F0502020204030204" pitchFamily="34" charset="0"/>
                <a:ea typeface="Times New Roman" panose="02020603050405020304" pitchFamily="18" charset="0"/>
                <a:hlinkClick r:id="rId8"/>
              </a:rPr>
              <a:t>Conference on the Future of Europe</a:t>
            </a:r>
            <a:r>
              <a:rPr lang="en-150" sz="1800" noProof="0" dirty="0">
                <a:effectLst/>
                <a:latin typeface="Calibri" panose="020F0502020204030204" pitchFamily="34" charset="0"/>
                <a:ea typeface="Times New Roman" panose="02020603050405020304" pitchFamily="18" charset="0"/>
              </a:rPr>
              <a:t> in 2021. The unprecedented exercise in participatory democracy offers EU citizens a unique opportunity to have their say and help shape the EU’s future. </a:t>
            </a:r>
            <a:endParaRPr lang="en-150" sz="1800" noProof="0" dirty="0">
              <a:effectLst/>
              <a:latin typeface="Times New Roman" panose="02020603050405020304" pitchFamily="18" charset="0"/>
              <a:ea typeface="Times New Roman" panose="02020603050405020304" pitchFamily="18" charset="0"/>
            </a:endParaRPr>
          </a:p>
          <a:p>
            <a:r>
              <a:rPr lang="en-150" sz="1800" b="1" i="1" noProof="0" dirty="0">
                <a:effectLst/>
                <a:latin typeface="Calibri" panose="020F0502020204030204" pitchFamily="34" charset="0"/>
                <a:ea typeface="Times New Roman" panose="02020603050405020304" pitchFamily="18" charset="0"/>
              </a:rPr>
              <a:t>February 2022 – Russia invades Ukraine</a:t>
            </a:r>
            <a:endParaRPr lang="en-150" sz="1800" b="1" i="1" noProof="0" dirty="0">
              <a:effectLst/>
              <a:latin typeface="Times New Roman" panose="02020603050405020304" pitchFamily="18" charset="0"/>
              <a:ea typeface="Times New Roman" panose="02020603050405020304" pitchFamily="18" charset="0"/>
            </a:endParaRPr>
          </a:p>
          <a:p>
            <a:r>
              <a:rPr lang="en-150" sz="1800" noProof="0" dirty="0">
                <a:effectLst/>
                <a:latin typeface="Calibri" panose="020F0502020204030204" pitchFamily="34" charset="0"/>
                <a:ea typeface="Times New Roman" panose="02020603050405020304" pitchFamily="18" charset="0"/>
              </a:rPr>
              <a:t>The EU and its international partners firmly condemn Russia’s unjustified and unprovoked war of aggression. The EU adopts a series of hard-hitting </a:t>
            </a:r>
            <a:r>
              <a:rPr lang="en-150" sz="1800" u="sng" noProof="0" dirty="0">
                <a:solidFill>
                  <a:srgbClr val="0563C1"/>
                </a:solidFill>
                <a:effectLst/>
                <a:latin typeface="Calibri" panose="020F0502020204030204" pitchFamily="34" charset="0"/>
                <a:ea typeface="Times New Roman" panose="02020603050405020304" pitchFamily="18" charset="0"/>
                <a:hlinkClick r:id="rId9"/>
              </a:rPr>
              <a:t>sanctions against Russia</a:t>
            </a:r>
            <a:r>
              <a:rPr lang="en-150" sz="1800" noProof="0" dirty="0">
                <a:effectLst/>
                <a:latin typeface="Calibri" panose="020F0502020204030204" pitchFamily="34" charset="0"/>
                <a:ea typeface="Times New Roman" panose="02020603050405020304" pitchFamily="18" charset="0"/>
              </a:rPr>
              <a:t> and provides financial, humanitarian, military and other </a:t>
            </a:r>
            <a:r>
              <a:rPr lang="en-150" sz="1800" u="sng" noProof="0" dirty="0">
                <a:solidFill>
                  <a:srgbClr val="0563C1"/>
                </a:solidFill>
                <a:effectLst/>
                <a:latin typeface="Calibri" panose="020F0502020204030204" pitchFamily="34" charset="0"/>
                <a:ea typeface="Times New Roman" panose="02020603050405020304" pitchFamily="18" charset="0"/>
                <a:hlinkClick r:id="rId10"/>
              </a:rPr>
              <a:t>assistance to Ukraine</a:t>
            </a:r>
            <a:r>
              <a:rPr lang="en-150" sz="1800" u="sng" noProof="0" dirty="0">
                <a:effectLst/>
                <a:latin typeface="Calibri" panose="020F0502020204030204" pitchFamily="34" charset="0"/>
                <a:ea typeface="Times New Roman" panose="02020603050405020304" pitchFamily="18" charset="0"/>
              </a:rPr>
              <a:t>.</a:t>
            </a:r>
            <a:endParaRPr lang="en-150" sz="1800" noProof="0" dirty="0">
              <a:effectLst/>
              <a:latin typeface="Times New Roman" panose="02020603050405020304" pitchFamily="18" charset="0"/>
              <a:ea typeface="Times New Roman" panose="02020603050405020304" pitchFamily="18" charset="0"/>
            </a:endParaRPr>
          </a:p>
          <a:p>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150" dirty="0"/>
          </a:p>
        </p:txBody>
      </p:sp>
      <p:sp>
        <p:nvSpPr>
          <p:cNvPr id="4" name="Slide Number Placeholder 3"/>
          <p:cNvSpPr>
            <a:spLocks noGrp="1"/>
          </p:cNvSpPr>
          <p:nvPr>
            <p:ph type="sldNum" sz="quarter" idx="5"/>
          </p:nvPr>
        </p:nvSpPr>
        <p:spPr/>
        <p:txBody>
          <a:bodyPr/>
          <a:lstStyle/>
          <a:p>
            <a:fld id="{99A42D71-CC78-4B06-AD71-D748A717705B}" type="slidenum">
              <a:rPr lang="en-IE" smtClean="0"/>
              <a:t>26</a:t>
            </a:fld>
            <a:endParaRPr lang="en-IE"/>
          </a:p>
        </p:txBody>
      </p:sp>
    </p:spTree>
    <p:extLst>
      <p:ext uri="{BB962C8B-B14F-4D97-AF65-F5344CB8AC3E}">
        <p14:creationId xmlns:p14="http://schemas.microsoft.com/office/powerpoint/2010/main" val="2205394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150" sz="1800" noProof="0" dirty="0">
                <a:effectLst/>
                <a:latin typeface="Calibri" panose="020F0502020204030204" pitchFamily="34" charset="0"/>
                <a:ea typeface="Calibri" panose="020F0502020204030204" pitchFamily="34" charset="0"/>
                <a:cs typeface="Calibri" panose="020F0502020204030204" pitchFamily="34" charset="0"/>
              </a:rPr>
              <a:t>The EU has dealt with several challenges throughout the years. Let us now look at the most significant challenges that the EU has navigated throughout the decades. </a:t>
            </a:r>
            <a:endParaRPr lang="en-150" sz="1800"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150" sz="1800" noProof="0" dirty="0">
                <a:effectLst/>
                <a:latin typeface="Calibri" panose="020F0502020204030204" pitchFamily="34" charset="0"/>
                <a:ea typeface="Calibri" panose="020F0502020204030204" pitchFamily="34" charset="0"/>
                <a:cs typeface="Calibri" panose="020F0502020204030204" pitchFamily="34" charset="0"/>
              </a:rPr>
              <a:t> </a:t>
            </a:r>
            <a:endParaRPr lang="en-150" sz="1800" noProof="0" dirty="0">
              <a:effectLst/>
              <a:latin typeface="Calibri" panose="020F0502020204030204" pitchFamily="34" charset="0"/>
              <a:ea typeface="Calibri" panose="020F0502020204030204" pitchFamily="34" charset="0"/>
              <a:cs typeface="Times New Roman" panose="02020603050405020304" pitchFamily="18" charset="0"/>
            </a:endParaRPr>
          </a:p>
          <a:p>
            <a:r>
              <a:rPr lang="en-150" sz="1800" noProof="0" dirty="0">
                <a:effectLst/>
                <a:latin typeface="Calibri" panose="020F0502020204030204" pitchFamily="34" charset="0"/>
                <a:ea typeface="Calibri" panose="020F0502020204030204" pitchFamily="34" charset="0"/>
              </a:rPr>
              <a:t>For a more detailed overview of EU history, you can access a timeline of the EU online: </a:t>
            </a:r>
            <a:r>
              <a:rPr lang="en-150" sz="1800" u="sng" noProof="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History of the EU, EU pioneers | European Union (europa.eu)</a:t>
            </a:r>
            <a:endParaRPr lang="en-150" sz="1800" b="1" noProof="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150" sz="1800" b="1" noProof="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150" sz="1800" b="1" noProof="0" dirty="0">
                <a:effectLst/>
                <a:latin typeface="Calibri Light" panose="020F0302020204030204" pitchFamily="34" charset="0"/>
                <a:ea typeface="Calibri" panose="020F0502020204030204" pitchFamily="34" charset="0"/>
                <a:cs typeface="Times New Roman" panose="02020603050405020304" pitchFamily="18" charset="0"/>
              </a:rPr>
              <a:t>1952 </a:t>
            </a:r>
            <a:endParaRPr lang="en-150" sz="1800" noProof="0" dirty="0">
              <a:effectLst/>
              <a:latin typeface="Calibri" panose="020F0502020204030204" pitchFamily="34" charset="0"/>
              <a:ea typeface="Calibri" panose="020F0502020204030204" pitchFamily="34" charset="0"/>
              <a:cs typeface="Times New Roman" panose="02020603050405020304" pitchFamily="18" charset="0"/>
            </a:endParaRPr>
          </a:p>
          <a:p>
            <a:r>
              <a:rPr lang="en-150" sz="1800" noProof="0" dirty="0">
                <a:effectLst/>
                <a:latin typeface="Calibri" panose="020F0502020204030204" pitchFamily="34" charset="0"/>
                <a:ea typeface="Calibri" panose="020F0502020204030204" pitchFamily="34" charset="0"/>
                <a:cs typeface="Times New Roman" panose="02020603050405020304" pitchFamily="18" charset="0"/>
              </a:rPr>
              <a:t>The six countries are Belgium, Germany, France, Italy, Luxembourg, and the Netherlands. The European Coal and Steel Community comes into being in 1952.</a:t>
            </a:r>
          </a:p>
          <a:p>
            <a:endParaRPr lang="en-150" sz="1800" b="1" noProof="0" dirty="0">
              <a:effectLst/>
              <a:latin typeface="Calibri" panose="020F0502020204030204" pitchFamily="34" charset="0"/>
              <a:ea typeface="Calibri" panose="020F0502020204030204" pitchFamily="34" charset="0"/>
              <a:cs typeface="Times New Roman" panose="02020603050405020304" pitchFamily="18" charset="0"/>
            </a:endParaRPr>
          </a:p>
          <a:p>
            <a:r>
              <a:rPr lang="en-150" sz="1800" noProof="0" dirty="0">
                <a:effectLst/>
                <a:latin typeface="Calibri" panose="020F0502020204030204" pitchFamily="34" charset="0"/>
                <a:ea typeface="Calibri" panose="020F0502020204030204" pitchFamily="34" charset="0"/>
              </a:rPr>
              <a:t>Later, in 1958, the 6 countries will go on to create the European Community with the signing of the Treaty of Rome (recall slide 9 of this presentation).</a:t>
            </a:r>
            <a:endParaRPr lang="en-150" sz="1800" b="1" noProof="0" dirty="0">
              <a:effectLst/>
              <a:latin typeface="Calibri" panose="020F0502020204030204" pitchFamily="34" charset="0"/>
              <a:ea typeface="Calibri" panose="020F0502020204030204" pitchFamily="34" charset="0"/>
              <a:cs typeface="Times New Roman" panose="02020603050405020304" pitchFamily="18" charset="0"/>
            </a:endParaRPr>
          </a:p>
          <a:p>
            <a:endParaRPr lang="en-150" sz="1800" b="1"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150" sz="1800" b="1" noProof="0" dirty="0">
                <a:effectLst/>
                <a:latin typeface="Calibri" panose="020F0502020204030204" pitchFamily="34" charset="0"/>
                <a:ea typeface="Calibri" panose="020F0502020204030204" pitchFamily="34" charset="0"/>
                <a:cs typeface="Calibri" panose="020F0502020204030204" pitchFamily="34" charset="0"/>
              </a:rPr>
              <a:t>The 1970s</a:t>
            </a:r>
            <a:endParaRPr lang="en-150" sz="1800" noProof="0" dirty="0">
              <a:effectLst/>
              <a:latin typeface="Calibri" panose="020F0502020204030204" pitchFamily="34" charset="0"/>
              <a:ea typeface="Calibri" panose="020F0502020204030204" pitchFamily="34" charset="0"/>
              <a:cs typeface="Times New Roman" panose="02020603050405020304" pitchFamily="18" charset="0"/>
            </a:endParaRPr>
          </a:p>
          <a:p>
            <a:r>
              <a:rPr lang="en-150" sz="1800" noProof="0" dirty="0">
                <a:effectLst/>
                <a:latin typeface="Calibri" panose="020F0502020204030204" pitchFamily="34" charset="0"/>
                <a:ea typeface="Times New Roman" panose="02020603050405020304" pitchFamily="18" charset="0"/>
              </a:rPr>
              <a:t>Denmark, Ireland and the United Kingdom join the European Communities on 1 January 1973, raising the number of member countries to 9. The Arab-Israeli war of October 1973 triggers an energy crisis and economic problems in Europe.</a:t>
            </a:r>
            <a:endParaRPr lang="en-150" sz="1800" noProof="0" dirty="0">
              <a:effectLst/>
              <a:latin typeface="Times New Roman" panose="02020603050405020304" pitchFamily="18" charset="0"/>
              <a:ea typeface="Times New Roman" panose="02020603050405020304" pitchFamily="18" charset="0"/>
            </a:endParaRPr>
          </a:p>
          <a:p>
            <a:r>
              <a:rPr lang="en-150" sz="1800" noProof="0" dirty="0">
                <a:effectLst/>
                <a:latin typeface="Calibri" panose="020F0502020204030204" pitchFamily="34" charset="0"/>
                <a:ea typeface="Times New Roman" panose="02020603050405020304" pitchFamily="18" charset="0"/>
              </a:rPr>
              <a:t>Democracy spreads in Europe with the overthrow of the dictatorships in Greece, Portugal and Spain. Regional policy starts to transfer huge sums of money to create jobs and infrastructure in poorer areas. The first direct elections by citizens of members of the European Parliament take place in 1979.</a:t>
            </a:r>
            <a:endParaRPr lang="en-150" sz="1800" b="1" noProof="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150" sz="1800" b="1" noProof="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150" sz="1800" b="1" noProof="0" dirty="0">
                <a:effectLst/>
                <a:latin typeface="Calibri Light" panose="020F0302020204030204" pitchFamily="34" charset="0"/>
                <a:ea typeface="Calibri" panose="020F0502020204030204" pitchFamily="34" charset="0"/>
                <a:cs typeface="Times New Roman" panose="02020603050405020304" pitchFamily="18" charset="0"/>
              </a:rPr>
              <a:t>The 1990s</a:t>
            </a:r>
            <a:endParaRPr lang="en-150" sz="1800"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150" sz="1800" noProof="0" dirty="0">
                <a:effectLst/>
                <a:latin typeface="Calibri" panose="020F0502020204030204" pitchFamily="34" charset="0"/>
                <a:ea typeface="Calibri" panose="020F0502020204030204" pitchFamily="34" charset="0"/>
                <a:cs typeface="Calibri" panose="020F0502020204030204" pitchFamily="34" charset="0"/>
              </a:rPr>
              <a:t>With the collapse of communism across central and eastern Europe, Europeans become closer neighbours. </a:t>
            </a:r>
          </a:p>
          <a:p>
            <a:pPr>
              <a:lnSpc>
                <a:spcPct val="107000"/>
              </a:lnSpc>
              <a:spcAft>
                <a:spcPts val="800"/>
              </a:spcAft>
            </a:pPr>
            <a:endParaRPr lang="en-150" sz="1800"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150" sz="1800" noProof="0" dirty="0">
                <a:effectLst/>
                <a:latin typeface="Calibri Light" panose="020F0302020204030204" pitchFamily="34" charset="0"/>
                <a:ea typeface="Calibri" panose="020F0502020204030204" pitchFamily="34" charset="0"/>
                <a:cs typeface="Times New Roman" panose="02020603050405020304" pitchFamily="18" charset="0"/>
              </a:rPr>
              <a:t>People are concerned about how to protect the environment and also how Europeans can cooperate on security and defence matters.</a:t>
            </a:r>
          </a:p>
          <a:p>
            <a:pPr>
              <a:lnSpc>
                <a:spcPct val="107000"/>
              </a:lnSpc>
              <a:spcAft>
                <a:spcPts val="800"/>
              </a:spcAft>
            </a:pPr>
            <a:endParaRPr lang="en-150" sz="1800" noProof="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150" sz="1800" b="1" noProof="0" dirty="0">
                <a:effectLst/>
                <a:latin typeface="Calibri" panose="020F0502020204030204" pitchFamily="34" charset="0"/>
                <a:ea typeface="Calibri" panose="020F0502020204030204" pitchFamily="34" charset="0"/>
                <a:cs typeface="Calibri" panose="020F0502020204030204" pitchFamily="34" charset="0"/>
              </a:rPr>
              <a:t>2010-2019 </a:t>
            </a:r>
            <a:endParaRPr lang="en-150" sz="1800" noProof="0" dirty="0">
              <a:effectLst/>
              <a:latin typeface="Calibri" panose="020F0502020204030204" pitchFamily="34" charset="0"/>
              <a:ea typeface="Calibri" panose="020F0502020204030204" pitchFamily="34" charset="0"/>
              <a:cs typeface="Times New Roman" panose="02020603050405020304" pitchFamily="18" charset="0"/>
            </a:endParaRPr>
          </a:p>
          <a:p>
            <a:r>
              <a:rPr lang="en-150" sz="1800" noProof="0" dirty="0">
                <a:effectLst/>
                <a:latin typeface="Calibri" panose="020F0502020204030204" pitchFamily="34" charset="0"/>
                <a:ea typeface="Calibri" panose="020F0502020204030204" pitchFamily="34" charset="0"/>
              </a:rPr>
              <a:t>The global economic crisis strikes hard in Europe. In 2012, the European Union is awarded the </a:t>
            </a:r>
            <a:r>
              <a:rPr lang="en-150" sz="1800" u="sng" noProof="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Nobel Peace Prize</a:t>
            </a:r>
            <a:r>
              <a:rPr lang="en-150" sz="1800" noProof="0" dirty="0">
                <a:effectLst/>
                <a:latin typeface="Calibri" panose="020F0502020204030204" pitchFamily="34" charset="0"/>
                <a:ea typeface="Calibri" panose="020F0502020204030204" pitchFamily="34" charset="0"/>
              </a:rPr>
              <a:t>. Unrest and wars in various countries lead many people to flee their homes and seek refuge in Europe. The EU is faced with the challenge of how to take care of them, while safeguarding their welfare and respecting their human rights. Climate change is at the top of the agenda and leaders agree to reduce harmful emissions. Croatia becomes the 28th member of the EU in 2013. But in a referendum in 2016, the United Kingdom votes to leave the EU.</a:t>
            </a:r>
          </a:p>
          <a:p>
            <a:endParaRPr lang="en-150" sz="1800" noProof="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150" sz="1800" b="1" noProof="0" dirty="0">
                <a:effectLst/>
                <a:latin typeface="Calibri" panose="020F0502020204030204" pitchFamily="34" charset="0"/>
                <a:ea typeface="Calibri" panose="020F0502020204030204" pitchFamily="34" charset="0"/>
                <a:cs typeface="Calibri" panose="020F0502020204030204" pitchFamily="34" charset="0"/>
              </a:rPr>
              <a:t>2020-today</a:t>
            </a:r>
            <a:endParaRPr lang="en-150" sz="1800" noProof="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150" sz="1800" b="1" i="1" noProof="0" dirty="0">
                <a:effectLst/>
                <a:latin typeface="Calibri" panose="020F0502020204030204" pitchFamily="34" charset="0"/>
                <a:ea typeface="Calibri" panose="020F0502020204030204" pitchFamily="34" charset="0"/>
                <a:cs typeface="Calibri" panose="020F0502020204030204" pitchFamily="34" charset="0"/>
              </a:rPr>
              <a:t>January 2020 – Common EU response to COVID-19</a:t>
            </a:r>
            <a:endParaRPr lang="en-150" sz="1800" i="1" noProof="0" dirty="0">
              <a:effectLst/>
              <a:latin typeface="Calibri" panose="020F0502020204030204" pitchFamily="34" charset="0"/>
              <a:ea typeface="Calibri" panose="020F0502020204030204" pitchFamily="34" charset="0"/>
              <a:cs typeface="Times New Roman" panose="02020603050405020304" pitchFamily="18" charset="0"/>
            </a:endParaRPr>
          </a:p>
          <a:p>
            <a:r>
              <a:rPr lang="en-150" sz="1800" noProof="0" dirty="0">
                <a:effectLst/>
                <a:latin typeface="Calibri" panose="020F0502020204030204" pitchFamily="34" charset="0"/>
                <a:ea typeface="Times New Roman" panose="02020603050405020304" pitchFamily="18" charset="0"/>
              </a:rPr>
              <a:t>The COVID-19 pandemic triggers a major public health emergency and economic slowdown. The EU and its member countries work together to support healthcare systems, contain the spread of the virus, and secure vaccines for people in the EU and beyond. EU leaders agree the largest </a:t>
            </a:r>
            <a:r>
              <a:rPr lang="en-150" sz="1800" u="sng" noProof="0" dirty="0">
                <a:solidFill>
                  <a:srgbClr val="0563C1"/>
                </a:solidFill>
                <a:effectLst/>
                <a:latin typeface="Calibri" panose="020F0502020204030204" pitchFamily="34" charset="0"/>
                <a:ea typeface="Times New Roman" panose="02020603050405020304" pitchFamily="18" charset="0"/>
                <a:hlinkClick r:id="rId5"/>
              </a:rPr>
              <a:t>stimulus package</a:t>
            </a:r>
            <a:r>
              <a:rPr lang="en-150" sz="1800" noProof="0" dirty="0">
                <a:effectLst/>
                <a:latin typeface="Calibri" panose="020F0502020204030204" pitchFamily="34" charset="0"/>
                <a:ea typeface="Times New Roman" panose="02020603050405020304" pitchFamily="18" charset="0"/>
              </a:rPr>
              <a:t> ever financed from the EU budget with the focus on a green and digital recovery as the EU works towards </a:t>
            </a:r>
            <a:r>
              <a:rPr lang="en-150" sz="1800" u="sng" noProof="0" dirty="0">
                <a:solidFill>
                  <a:srgbClr val="0563C1"/>
                </a:solidFill>
                <a:effectLst/>
                <a:latin typeface="Calibri" panose="020F0502020204030204" pitchFamily="34" charset="0"/>
                <a:ea typeface="Times New Roman" panose="02020603050405020304" pitchFamily="18" charset="0"/>
                <a:hlinkClick r:id="rId6"/>
              </a:rPr>
              <a:t>climate neutrality</a:t>
            </a:r>
            <a:r>
              <a:rPr lang="en-150" sz="1800" noProof="0" dirty="0">
                <a:effectLst/>
                <a:latin typeface="Calibri" panose="020F0502020204030204" pitchFamily="34" charset="0"/>
                <a:ea typeface="Times New Roman" panose="02020603050405020304" pitchFamily="18" charset="0"/>
              </a:rPr>
              <a:t> by 2050.</a:t>
            </a:r>
            <a:endParaRPr lang="en-150" sz="1800" noProof="0" dirty="0">
              <a:effectLst/>
              <a:latin typeface="Times New Roman" panose="02020603050405020304" pitchFamily="18" charset="0"/>
              <a:ea typeface="Times New Roman" panose="02020603050405020304" pitchFamily="18" charset="0"/>
            </a:endParaRPr>
          </a:p>
          <a:p>
            <a:r>
              <a:rPr lang="en-150" sz="1800" b="1" i="1" noProof="0" dirty="0">
                <a:effectLst/>
                <a:latin typeface="Calibri" panose="020F0502020204030204" pitchFamily="34" charset="0"/>
                <a:ea typeface="Times New Roman" panose="02020603050405020304" pitchFamily="18" charset="0"/>
              </a:rPr>
              <a:t>31 January 2020 – United Kingdom leaves the EU</a:t>
            </a:r>
            <a:endParaRPr lang="en-150" sz="1800" b="1" i="1" noProof="0" dirty="0">
              <a:effectLst/>
              <a:latin typeface="Times New Roman" panose="02020603050405020304" pitchFamily="18" charset="0"/>
              <a:ea typeface="Times New Roman" panose="02020603050405020304" pitchFamily="18" charset="0"/>
            </a:endParaRPr>
          </a:p>
          <a:p>
            <a:r>
              <a:rPr lang="en-150" sz="1800" noProof="0" dirty="0">
                <a:effectLst/>
                <a:latin typeface="Calibri" panose="020F0502020204030204" pitchFamily="34" charset="0"/>
                <a:ea typeface="Times New Roman" panose="02020603050405020304" pitchFamily="18" charset="0"/>
              </a:rPr>
              <a:t>The UK leaves the EU after 47 years of membership, opening a new chapter in its relationship with the EU.</a:t>
            </a:r>
            <a:endParaRPr lang="en-150" sz="1800" noProof="0" dirty="0">
              <a:effectLst/>
              <a:latin typeface="Times New Roman" panose="02020603050405020304" pitchFamily="18" charset="0"/>
              <a:ea typeface="Times New Roman" panose="02020603050405020304" pitchFamily="18" charset="0"/>
            </a:endParaRPr>
          </a:p>
          <a:p>
            <a:r>
              <a:rPr lang="en-150" sz="1800" u="sng" noProof="0" dirty="0">
                <a:solidFill>
                  <a:srgbClr val="0563C1"/>
                </a:solidFill>
                <a:effectLst/>
                <a:latin typeface="Calibri" panose="020F0502020204030204" pitchFamily="34" charset="0"/>
                <a:ea typeface="Times New Roman" panose="02020603050405020304" pitchFamily="18" charset="0"/>
                <a:hlinkClick r:id="rId7"/>
              </a:rPr>
              <a:t>Relations with the United Kingdom</a:t>
            </a:r>
            <a:endParaRPr lang="en-150" sz="1800" noProof="0" dirty="0">
              <a:effectLst/>
              <a:latin typeface="Times New Roman" panose="02020603050405020304" pitchFamily="18" charset="0"/>
              <a:ea typeface="Times New Roman" panose="02020603050405020304" pitchFamily="18" charset="0"/>
            </a:endParaRPr>
          </a:p>
          <a:p>
            <a:r>
              <a:rPr lang="en-150" sz="1800" b="1" i="1" noProof="0" dirty="0">
                <a:effectLst/>
                <a:latin typeface="Calibri" panose="020F0502020204030204" pitchFamily="34" charset="0"/>
                <a:ea typeface="Times New Roman" panose="02020603050405020304" pitchFamily="18" charset="0"/>
              </a:rPr>
              <a:t>April 2021 – Launch of the Conference on the Future of Europe</a:t>
            </a:r>
            <a:endParaRPr lang="en-150" sz="1800" b="1" i="1" noProof="0" dirty="0">
              <a:effectLst/>
              <a:latin typeface="Times New Roman" panose="02020603050405020304" pitchFamily="18" charset="0"/>
              <a:ea typeface="Times New Roman" panose="02020603050405020304" pitchFamily="18" charset="0"/>
            </a:endParaRPr>
          </a:p>
          <a:p>
            <a:r>
              <a:rPr lang="en-150" sz="1800" noProof="0" dirty="0">
                <a:effectLst/>
                <a:latin typeface="Calibri" panose="020F0502020204030204" pitchFamily="34" charset="0"/>
                <a:ea typeface="Times New Roman" panose="02020603050405020304" pitchFamily="18" charset="0"/>
              </a:rPr>
              <a:t>The EU launches the year-long </a:t>
            </a:r>
            <a:r>
              <a:rPr lang="en-150" sz="1800" u="sng" noProof="0" dirty="0">
                <a:solidFill>
                  <a:srgbClr val="0563C1"/>
                </a:solidFill>
                <a:effectLst/>
                <a:latin typeface="Calibri" panose="020F0502020204030204" pitchFamily="34" charset="0"/>
                <a:ea typeface="Times New Roman" panose="02020603050405020304" pitchFamily="18" charset="0"/>
                <a:hlinkClick r:id="rId8"/>
              </a:rPr>
              <a:t>Conference on the Future of Europe</a:t>
            </a:r>
            <a:r>
              <a:rPr lang="en-150" sz="1800" noProof="0" dirty="0">
                <a:effectLst/>
                <a:latin typeface="Calibri" panose="020F0502020204030204" pitchFamily="34" charset="0"/>
                <a:ea typeface="Times New Roman" panose="02020603050405020304" pitchFamily="18" charset="0"/>
              </a:rPr>
              <a:t> in 2021. The unprecedented exercise in participatory democracy offers EU citizens a unique opportunity to have their say and help shape the EU’s future. </a:t>
            </a:r>
            <a:endParaRPr lang="en-150" sz="1800" noProof="0" dirty="0">
              <a:effectLst/>
              <a:latin typeface="Times New Roman" panose="02020603050405020304" pitchFamily="18" charset="0"/>
              <a:ea typeface="Times New Roman" panose="02020603050405020304" pitchFamily="18" charset="0"/>
            </a:endParaRPr>
          </a:p>
          <a:p>
            <a:r>
              <a:rPr lang="en-150" sz="1800" b="1" i="1" noProof="0" dirty="0">
                <a:effectLst/>
                <a:latin typeface="Calibri" panose="020F0502020204030204" pitchFamily="34" charset="0"/>
                <a:ea typeface="Times New Roman" panose="02020603050405020304" pitchFamily="18" charset="0"/>
              </a:rPr>
              <a:t>February 2022 – Russia invades Ukraine</a:t>
            </a:r>
            <a:endParaRPr lang="en-150" sz="1800" b="1" i="1" noProof="0" dirty="0">
              <a:effectLst/>
              <a:latin typeface="Times New Roman" panose="02020603050405020304" pitchFamily="18" charset="0"/>
              <a:ea typeface="Times New Roman" panose="02020603050405020304" pitchFamily="18" charset="0"/>
            </a:endParaRPr>
          </a:p>
          <a:p>
            <a:r>
              <a:rPr lang="en-150" sz="1800" noProof="0" dirty="0">
                <a:effectLst/>
                <a:latin typeface="Calibri" panose="020F0502020204030204" pitchFamily="34" charset="0"/>
                <a:ea typeface="Times New Roman" panose="02020603050405020304" pitchFamily="18" charset="0"/>
              </a:rPr>
              <a:t>The EU and its international partners firmly condemn Russia’s unjustified and unprovoked war of aggression. The EU adopts a series of hard-hitting </a:t>
            </a:r>
            <a:r>
              <a:rPr lang="en-150" sz="1800" u="sng" noProof="0" dirty="0">
                <a:solidFill>
                  <a:srgbClr val="0563C1"/>
                </a:solidFill>
                <a:effectLst/>
                <a:latin typeface="Calibri" panose="020F0502020204030204" pitchFamily="34" charset="0"/>
                <a:ea typeface="Times New Roman" panose="02020603050405020304" pitchFamily="18" charset="0"/>
                <a:hlinkClick r:id="rId9"/>
              </a:rPr>
              <a:t>sanctions against Russia</a:t>
            </a:r>
            <a:r>
              <a:rPr lang="en-150" sz="1800" noProof="0" dirty="0">
                <a:effectLst/>
                <a:latin typeface="Calibri" panose="020F0502020204030204" pitchFamily="34" charset="0"/>
                <a:ea typeface="Times New Roman" panose="02020603050405020304" pitchFamily="18" charset="0"/>
              </a:rPr>
              <a:t> and provides financial, humanitarian, military and other </a:t>
            </a:r>
            <a:r>
              <a:rPr lang="en-150" sz="1800" u="sng" noProof="0" dirty="0">
                <a:solidFill>
                  <a:srgbClr val="0563C1"/>
                </a:solidFill>
                <a:effectLst/>
                <a:latin typeface="Calibri" panose="020F0502020204030204" pitchFamily="34" charset="0"/>
                <a:ea typeface="Times New Roman" panose="02020603050405020304" pitchFamily="18" charset="0"/>
                <a:hlinkClick r:id="rId10"/>
              </a:rPr>
              <a:t>assistance to Ukraine</a:t>
            </a:r>
            <a:r>
              <a:rPr lang="en-150" sz="1800" u="sng" noProof="0" dirty="0">
                <a:effectLst/>
                <a:latin typeface="Calibri" panose="020F0502020204030204" pitchFamily="34" charset="0"/>
                <a:ea typeface="Times New Roman" panose="02020603050405020304" pitchFamily="18" charset="0"/>
              </a:rPr>
              <a:t>.</a:t>
            </a:r>
            <a:endParaRPr lang="en-150" sz="1800" noProof="0" dirty="0">
              <a:effectLst/>
              <a:latin typeface="Times New Roman" panose="02020603050405020304" pitchFamily="18" charset="0"/>
              <a:ea typeface="Times New Roman" panose="02020603050405020304" pitchFamily="18" charset="0"/>
            </a:endParaRPr>
          </a:p>
          <a:p>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150" dirty="0"/>
          </a:p>
        </p:txBody>
      </p:sp>
      <p:sp>
        <p:nvSpPr>
          <p:cNvPr id="4" name="Slide Number Placeholder 3"/>
          <p:cNvSpPr>
            <a:spLocks noGrp="1"/>
          </p:cNvSpPr>
          <p:nvPr>
            <p:ph type="sldNum" sz="quarter" idx="5"/>
          </p:nvPr>
        </p:nvSpPr>
        <p:spPr/>
        <p:txBody>
          <a:bodyPr/>
          <a:lstStyle/>
          <a:p>
            <a:fld id="{99A42D71-CC78-4B06-AD71-D748A717705B}" type="slidenum">
              <a:rPr lang="en-IE" smtClean="0"/>
              <a:t>27</a:t>
            </a:fld>
            <a:endParaRPr lang="en-IE"/>
          </a:p>
        </p:txBody>
      </p:sp>
    </p:spTree>
    <p:extLst>
      <p:ext uri="{BB962C8B-B14F-4D97-AF65-F5344CB8AC3E}">
        <p14:creationId xmlns:p14="http://schemas.microsoft.com/office/powerpoint/2010/main" val="100187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99A42D71-CC78-4B06-AD71-D748A717705B}" type="slidenum">
              <a:rPr lang="en-IE" smtClean="0"/>
              <a:t>28</a:t>
            </a:fld>
            <a:endParaRPr lang="en-IE"/>
          </a:p>
        </p:txBody>
      </p:sp>
    </p:spTree>
    <p:extLst>
      <p:ext uri="{BB962C8B-B14F-4D97-AF65-F5344CB8AC3E}">
        <p14:creationId xmlns:p14="http://schemas.microsoft.com/office/powerpoint/2010/main" val="3889961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The languages spoken in EU countries are an essential part of its cultural heritage. This is why the EU supports multilingualism in its programmes and in the work of its institutions.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Multilingualism has been a key feature of the European Union since its beginning. The EU works in </a:t>
            </a:r>
            <a:r>
              <a:rPr lang="en-IE" sz="1800" b="1" dirty="0">
                <a:effectLst/>
                <a:latin typeface="Calibri" panose="020F0502020204030204" pitchFamily="34" charset="0"/>
                <a:ea typeface="Calibri" panose="020F0502020204030204" pitchFamily="34" charset="0"/>
                <a:cs typeface="Calibri" panose="020F0502020204030204" pitchFamily="34" charset="0"/>
              </a:rPr>
              <a:t>24 official languages</a:t>
            </a:r>
            <a:r>
              <a:rPr lang="en-IE" sz="1800" dirty="0">
                <a:effectLst/>
                <a:latin typeface="Calibri" panose="020F0502020204030204" pitchFamily="34" charset="0"/>
                <a:ea typeface="Calibri" panose="020F0502020204030204" pitchFamily="34" charset="0"/>
                <a:cs typeface="Calibri" panose="020F0502020204030204" pitchFamily="34" charset="0"/>
              </a:rPr>
              <a: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The rules on the use of languages by EU institutions are laid down in </a:t>
            </a:r>
            <a:r>
              <a:rPr lang="en-IE"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Regulation No 1</a:t>
            </a:r>
            <a:r>
              <a:rPr lang="en-IE" sz="1800" dirty="0">
                <a:effectLst/>
                <a:latin typeface="Calibri" panose="020F0502020204030204" pitchFamily="34" charset="0"/>
                <a:ea typeface="Calibri" panose="020F0502020204030204" pitchFamily="34" charset="0"/>
                <a:cs typeface="Calibri" panose="020F0502020204030204" pitchFamily="34" charset="0"/>
              </a:rPr>
              <a:t>, which states that the institutions have 24 official and working languages.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Meetings of the </a:t>
            </a:r>
            <a:r>
              <a:rPr lang="en-IE"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European Council</a:t>
            </a:r>
            <a:r>
              <a:rPr lang="en-IE" sz="1800" dirty="0">
                <a:effectLst/>
                <a:latin typeface="Calibri" panose="020F0502020204030204" pitchFamily="34" charset="0"/>
                <a:ea typeface="Calibri" panose="020F0502020204030204" pitchFamily="34" charset="0"/>
                <a:cs typeface="Calibri" panose="020F0502020204030204" pitchFamily="34" charset="0"/>
              </a:rPr>
              <a:t> and the </a:t>
            </a:r>
            <a:r>
              <a:rPr lang="en-IE"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Council of the European Union</a:t>
            </a:r>
            <a:r>
              <a:rPr lang="en-IE" sz="1800" dirty="0">
                <a:effectLst/>
                <a:latin typeface="Calibri" panose="020F0502020204030204" pitchFamily="34" charset="0"/>
                <a:ea typeface="Calibri" panose="020F0502020204030204" pitchFamily="34" charset="0"/>
                <a:cs typeface="Calibri" panose="020F0502020204030204" pitchFamily="34" charset="0"/>
              </a:rPr>
              <a:t> are interpreted into all official languages. Members of the European Parliament have the right to use any official language </a:t>
            </a:r>
            <a:r>
              <a:rPr lang="en-IE"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when speaking in Parliament</a:t>
            </a:r>
            <a:r>
              <a:rPr lang="en-IE" sz="1800" dirty="0">
                <a:effectLst/>
                <a:latin typeface="Calibri" panose="020F0502020204030204" pitchFamily="34" charset="0"/>
                <a:ea typeface="Calibri" panose="020F0502020204030204" pitchFamily="34" charset="0"/>
                <a:cs typeface="Calibri" panose="020F0502020204030204" pitchFamily="34" charset="0"/>
              </a:rPr>
              <a: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European citizens have </a:t>
            </a:r>
            <a:r>
              <a:rPr lang="en-IE" sz="1800" b="1" dirty="0">
                <a:effectLst/>
                <a:latin typeface="Calibri" panose="020F0502020204030204" pitchFamily="34" charset="0"/>
                <a:ea typeface="Calibri" panose="020F0502020204030204" pitchFamily="34" charset="0"/>
                <a:cs typeface="Calibri" panose="020F0502020204030204" pitchFamily="34" charset="0"/>
              </a:rPr>
              <a:t>the right to be informed about the Union's activities </a:t>
            </a:r>
            <a:r>
              <a:rPr lang="en-IE" sz="1800" dirty="0">
                <a:effectLst/>
                <a:latin typeface="Calibri" panose="020F0502020204030204" pitchFamily="34" charset="0"/>
                <a:ea typeface="Calibri" panose="020F0502020204030204" pitchFamily="34" charset="0"/>
                <a:cs typeface="Calibri" panose="020F0502020204030204" pitchFamily="34" charset="0"/>
              </a:rPr>
              <a:t>and to contact and get answers from the EU’s institutions</a:t>
            </a:r>
            <a:r>
              <a:rPr lang="en-IE" sz="1800" b="1" dirty="0">
                <a:effectLst/>
                <a:latin typeface="Calibri" panose="020F0502020204030204" pitchFamily="34" charset="0"/>
                <a:ea typeface="Calibri" panose="020F0502020204030204" pitchFamily="34" charset="0"/>
                <a:cs typeface="Calibri" panose="020F0502020204030204" pitchFamily="34" charset="0"/>
              </a:rPr>
              <a:t> </a:t>
            </a:r>
            <a:r>
              <a:rPr lang="en-IE" sz="1800" dirty="0">
                <a:effectLst/>
                <a:latin typeface="Calibri" panose="020F0502020204030204" pitchFamily="34" charset="0"/>
                <a:ea typeface="Calibri" panose="020F0502020204030204" pitchFamily="34" charset="0"/>
                <a:cs typeface="Calibri" panose="020F0502020204030204" pitchFamily="34" charset="0"/>
              </a:rPr>
              <a:t>in any official language.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dirty="0">
                <a:effectLst/>
                <a:latin typeface="Calibri" panose="020F0502020204030204" pitchFamily="34" charset="0"/>
                <a:ea typeface="Calibri" panose="020F0502020204030204" pitchFamily="34" charset="0"/>
              </a:rPr>
              <a:t>In addition, </a:t>
            </a:r>
            <a:r>
              <a:rPr lang="en-IE"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7"/>
              </a:rPr>
              <a:t>Legal acts</a:t>
            </a:r>
            <a:r>
              <a:rPr lang="en-IE" sz="1800" dirty="0">
                <a:effectLst/>
                <a:latin typeface="Calibri" panose="020F0502020204030204" pitchFamily="34" charset="0"/>
                <a:ea typeface="Calibri" panose="020F0502020204030204" pitchFamily="34" charset="0"/>
              </a:rPr>
              <a:t> and their </a:t>
            </a:r>
            <a:r>
              <a:rPr lang="en-IE"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8"/>
              </a:rPr>
              <a:t>summaries</a:t>
            </a:r>
            <a:r>
              <a:rPr lang="en-IE" sz="1800" dirty="0">
                <a:effectLst/>
                <a:latin typeface="Calibri" panose="020F0502020204030204" pitchFamily="34" charset="0"/>
                <a:ea typeface="Calibri" panose="020F0502020204030204" pitchFamily="34" charset="0"/>
              </a:rPr>
              <a:t> are made available in all official EU languages.</a:t>
            </a:r>
            <a:endParaRPr lang="en-150" sz="1800" dirty="0">
              <a:effectLst/>
              <a:latin typeface="Calibri" panose="020F0502020204030204" pitchFamily="34" charset="0"/>
              <a:ea typeface="Calibri" panose="020F0502020204030204" pitchFamily="34" charset="0"/>
            </a:endParaRPr>
          </a:p>
          <a:p>
            <a:endParaRPr lang="en-150" sz="1800" dirty="0">
              <a:effectLst/>
              <a:latin typeface="Calibri" panose="020F0502020204030204" pitchFamily="34"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Official EU languages: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Bulgarian, Croatian, Czech, Danish, Dutch, English, Estonian, Finnish, French, German, Greek, Hungarian, Irish, Italian, Latvian, Lithuanian, Maltese, Polish, Portuguese, Romanian, Slovak, Slovenian, Spanish, Swedish.</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EU official alphabets: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dirty="0">
                <a:effectLst/>
                <a:latin typeface="Calibri" panose="020F0502020204030204" pitchFamily="34" charset="0"/>
                <a:ea typeface="Calibri" panose="020F0502020204030204" pitchFamily="34" charset="0"/>
              </a:rPr>
              <a:t>Latin, Cyrillic and Greek.</a:t>
            </a:r>
            <a:endParaRPr lang="en-IE" dirty="0"/>
          </a:p>
        </p:txBody>
      </p:sp>
      <p:sp>
        <p:nvSpPr>
          <p:cNvPr id="4" name="Slide Number Placeholder 3"/>
          <p:cNvSpPr>
            <a:spLocks noGrp="1"/>
          </p:cNvSpPr>
          <p:nvPr>
            <p:ph type="sldNum" sz="quarter" idx="5"/>
          </p:nvPr>
        </p:nvSpPr>
        <p:spPr/>
        <p:txBody>
          <a:bodyPr/>
          <a:lstStyle/>
          <a:p>
            <a:fld id="{99A42D71-CC78-4B06-AD71-D748A717705B}" type="slidenum">
              <a:rPr lang="en-IE" smtClean="0"/>
              <a:t>3</a:t>
            </a:fld>
            <a:endParaRPr lang="en-IE"/>
          </a:p>
        </p:txBody>
      </p:sp>
    </p:spTree>
    <p:extLst>
      <p:ext uri="{BB962C8B-B14F-4D97-AF65-F5344CB8AC3E}">
        <p14:creationId xmlns:p14="http://schemas.microsoft.com/office/powerpoint/2010/main" val="2737937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effectLst/>
                <a:latin typeface="Calibri Light" panose="020F0302020204030204" pitchFamily="34" charset="0"/>
                <a:ea typeface="Calibri" panose="020F0502020204030204" pitchFamily="34" charset="0"/>
              </a:rPr>
              <a:t>The </a:t>
            </a:r>
            <a:r>
              <a:rPr lang="en-150" sz="1800" i="1" dirty="0">
                <a:effectLst/>
                <a:latin typeface="Calibri Light" panose="020F0302020204030204" pitchFamily="34" charset="0"/>
                <a:ea typeface="Calibri" panose="020F0502020204030204" pitchFamily="34" charset="0"/>
              </a:rPr>
              <a:t>O</a:t>
            </a:r>
            <a:r>
              <a:rPr lang="en-US" sz="1800" i="1" dirty="0">
                <a:effectLst/>
                <a:latin typeface="Calibri Light" panose="020F0302020204030204" pitchFamily="34" charset="0"/>
                <a:ea typeface="Calibri" panose="020F0502020204030204" pitchFamily="34" charset="0"/>
              </a:rPr>
              <a:t>de to </a:t>
            </a:r>
            <a:r>
              <a:rPr lang="en-150" sz="1800" i="1" dirty="0">
                <a:effectLst/>
                <a:latin typeface="Calibri Light" panose="020F0302020204030204" pitchFamily="34" charset="0"/>
                <a:ea typeface="Calibri" panose="020F0502020204030204" pitchFamily="34" charset="0"/>
              </a:rPr>
              <a:t>J</a:t>
            </a:r>
            <a:r>
              <a:rPr lang="en-US" sz="1800" i="1" dirty="0">
                <a:effectLst/>
                <a:latin typeface="Calibri Light" panose="020F0302020204030204" pitchFamily="34" charset="0"/>
                <a:ea typeface="Calibri" panose="020F0502020204030204" pitchFamily="34" charset="0"/>
              </a:rPr>
              <a:t>oy </a:t>
            </a:r>
            <a:r>
              <a:rPr lang="en-US" sz="1800" dirty="0">
                <a:effectLst/>
                <a:latin typeface="Calibri Light" panose="020F0302020204030204" pitchFamily="34" charset="0"/>
                <a:ea typeface="Calibri" panose="020F0502020204030204" pitchFamily="34" charset="0"/>
              </a:rPr>
              <a:t>comes from the </a:t>
            </a:r>
            <a:r>
              <a:rPr lang="en-US" sz="1800" i="1" dirty="0">
                <a:effectLst/>
                <a:latin typeface="Calibri Light" panose="020F0302020204030204" pitchFamily="34" charset="0"/>
                <a:ea typeface="Calibri" panose="020F0502020204030204" pitchFamily="34" charset="0"/>
              </a:rPr>
              <a:t>Ninth Symphony </a:t>
            </a:r>
            <a:r>
              <a:rPr lang="en-US" sz="1800" dirty="0">
                <a:effectLst/>
                <a:latin typeface="Calibri Light" panose="020F0302020204030204" pitchFamily="34" charset="0"/>
                <a:ea typeface="Calibri" panose="020F0502020204030204" pitchFamily="34" charset="0"/>
              </a:rPr>
              <a:t>composed in 1823 by Ludwig Van Beethoven. The anthem </a:t>
            </a:r>
            <a:r>
              <a:rPr lang="en-US" sz="1800" dirty="0" err="1">
                <a:effectLst/>
                <a:latin typeface="Calibri Light" panose="020F0302020204030204" pitchFamily="34" charset="0"/>
                <a:ea typeface="Calibri" panose="020F0502020204030204" pitchFamily="34" charset="0"/>
              </a:rPr>
              <a:t>symbolises</a:t>
            </a:r>
            <a:r>
              <a:rPr lang="en-US" sz="1800" dirty="0">
                <a:effectLst/>
                <a:latin typeface="Calibri Light" panose="020F0302020204030204" pitchFamily="34" charset="0"/>
                <a:ea typeface="Calibri" panose="020F0502020204030204" pitchFamily="34" charset="0"/>
              </a:rPr>
              <a:t> not just the European Union but also Europe in a wider sense. The poem "Ode to Joy" expresses Schiller's idealistic vision of the human race becoming brothers. It was adopted in 1985.</a:t>
            </a:r>
            <a:endParaRPr lang="en-150" sz="1800" dirty="0">
              <a:effectLst/>
              <a:latin typeface="Calibri Light" panose="020F0302020204030204" pitchFamily="34" charset="0"/>
              <a:ea typeface="Calibri" panose="020F0502020204030204" pitchFamily="34" charset="0"/>
            </a:endParaRPr>
          </a:p>
          <a:p>
            <a:endParaRPr lang="en-150" sz="1800" dirty="0">
              <a:effectLst/>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The EU flag features a circle of 12 gold stars on a blue background. They stand for the ideals of unity, solidarity and harmony among the peoples of Europe. The number of stars has nothing to do with the number of member countries, though the circle is a symbol of unity. The flag was created and adopted by the Council of Europe in 1955. It became the official flag of the EU in 1985.</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150" sz="1800" dirty="0">
              <a:effectLst/>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Europe </a:t>
            </a:r>
            <a:r>
              <a:rPr lang="en-150" sz="1800" dirty="0">
                <a:effectLst/>
                <a:latin typeface="Calibri Light" panose="020F0302020204030204" pitchFamily="34" charset="0"/>
                <a:ea typeface="Calibri" panose="020F0502020204030204" pitchFamily="34" charset="0"/>
                <a:cs typeface="Times New Roman" panose="02020603050405020304" pitchFamily="18" charset="0"/>
              </a:rPr>
              <a:t>D</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ay</a:t>
            </a:r>
            <a:r>
              <a:rPr lang="en-150" sz="1800" dirty="0">
                <a:effectLst/>
                <a:latin typeface="Calibri Light" panose="020F0302020204030204" pitchFamily="34" charset="0"/>
                <a:ea typeface="Calibri" panose="020F0502020204030204" pitchFamily="34" charset="0"/>
                <a:cs typeface="Times New Roman" panose="02020603050405020304" pitchFamily="18" charset="0"/>
              </a:rPr>
              <a:t> is</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held on 9 May every year to celebrate peace and unity in Europe. The date marks the anniversary of the historic ‘Schuman Declaration’ which set out a new form of political cooperation in Europe.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1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The EU motto “United in diversity” signifies how Europeans have come together to work for peace and prosperity, while at the same time being enriched by the continent's many different cultures, traditions and languages.</a:t>
            </a:r>
            <a:endParaRPr lang="en-150" sz="180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150" sz="180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The </a:t>
            </a:r>
            <a:r>
              <a:rPr lang="en-150" sz="1800" dirty="0">
                <a:effectLst/>
                <a:latin typeface="Calibri Light" panose="020F0302020204030204" pitchFamily="34" charset="0"/>
                <a:ea typeface="Calibri" panose="020F0502020204030204" pitchFamily="34" charset="0"/>
                <a:cs typeface="Times New Roman" panose="02020603050405020304" pitchFamily="18" charset="0"/>
              </a:rPr>
              <a:t>e</a:t>
            </a:r>
            <a:r>
              <a:rPr lang="en-US" sz="1800" dirty="0" err="1">
                <a:effectLst/>
                <a:latin typeface="Calibri Light" panose="020F0302020204030204" pitchFamily="34" charset="0"/>
                <a:ea typeface="Calibri" panose="020F0502020204030204" pitchFamily="34" charset="0"/>
                <a:cs typeface="Times New Roman" panose="02020603050405020304" pitchFamily="18" charset="0"/>
              </a:rPr>
              <a:t>uro</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is the official currency in </a:t>
            </a:r>
            <a:r>
              <a:rPr lang="en-150" sz="1800" dirty="0">
                <a:effectLst/>
                <a:latin typeface="Calibri Light" panose="020F0302020204030204" pitchFamily="34" charset="0"/>
                <a:ea typeface="Calibri" panose="020F0502020204030204" pitchFamily="34" charset="0"/>
                <a:cs typeface="Times New Roman" panose="02020603050405020304" pitchFamily="18" charset="0"/>
              </a:rPr>
              <a:t>20</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of the 27 EU member countries. It is the proof in your pocket of European countries working together. The launch of Euro notes and coins in 2002 was one of Europe’s biggest ever logistical operations.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99A42D71-CC78-4B06-AD71-D748A717705B}" type="slidenum">
              <a:rPr lang="en-IE" smtClean="0"/>
              <a:t>4</a:t>
            </a:fld>
            <a:endParaRPr lang="en-IE"/>
          </a:p>
        </p:txBody>
      </p:sp>
    </p:spTree>
    <p:extLst>
      <p:ext uri="{BB962C8B-B14F-4D97-AF65-F5344CB8AC3E}">
        <p14:creationId xmlns:p14="http://schemas.microsoft.com/office/powerpoint/2010/main" val="613070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IE" sz="1800" dirty="0">
                <a:effectLst/>
                <a:latin typeface="Calibri" panose="020F0502020204030204" pitchFamily="34" charset="0"/>
                <a:ea typeface="Calibri" panose="020F0502020204030204" pitchFamily="34" charset="0"/>
              </a:rPr>
              <a:t>While the EU is characterised by diversity, its Member States share a common set of values </a:t>
            </a:r>
            <a:r>
              <a:rPr lang="en-150" sz="1800" dirty="0">
                <a:effectLst/>
                <a:latin typeface="Calibri" panose="020F0502020204030204" pitchFamily="34" charset="0"/>
                <a:ea typeface="Calibri" panose="020F0502020204030204" pitchFamily="34" charset="0"/>
              </a:rPr>
              <a:t>that</a:t>
            </a:r>
            <a:r>
              <a:rPr lang="en-IE" sz="1800" dirty="0">
                <a:effectLst/>
                <a:latin typeface="Calibri" panose="020F0502020204030204" pitchFamily="34" charset="0"/>
                <a:ea typeface="Calibri" panose="020F0502020204030204" pitchFamily="34" charset="0"/>
              </a:rPr>
              <a:t> unite the people of Europe. </a:t>
            </a:r>
            <a:endParaRPr lang="en-150"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150" sz="1800" dirty="0">
              <a:effectLst/>
              <a:latin typeface="Calibri Light" panose="020F03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They are an </a:t>
            </a:r>
            <a:r>
              <a:rPr lang="en-US" sz="1800" b="1" dirty="0">
                <a:effectLst/>
                <a:latin typeface="Calibri Light" panose="020F0302020204030204" pitchFamily="34" charset="0"/>
                <a:ea typeface="Calibri" panose="020F0502020204030204" pitchFamily="34" charset="0"/>
                <a:cs typeface="Times New Roman" panose="02020603050405020304" pitchFamily="18" charset="0"/>
              </a:rPr>
              <a:t>integral part of the European way of life </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and they are: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Human dignity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Freedom</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Democracy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Equality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Rule of Law</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Human rights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These values are set out in the Lisbon Treaty and the EU Charter of Fundamental Rights.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Human Dignity: human dignity is inviolable</a:t>
            </a:r>
            <a:r>
              <a:rPr lang="en-150" sz="1800" dirty="0">
                <a:effectLst/>
                <a:latin typeface="Calibri Light" panose="020F0302020204030204" pitchFamily="34" charset="0"/>
                <a:ea typeface="Calibri" panose="020F0502020204030204" pitchFamily="34" charset="0"/>
                <a:cs typeface="Times New Roman" panose="02020603050405020304" pitchFamily="18" charset="0"/>
              </a:rPr>
              <a:t>, meaning it must always be</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respected and protected</a:t>
            </a:r>
            <a:r>
              <a:rPr lang="en-150" sz="1800" dirty="0">
                <a:effectLst/>
                <a:latin typeface="Calibri Light" panose="020F0302020204030204" pitchFamily="34" charset="0"/>
                <a:ea typeface="Calibri" panose="020F0502020204030204" pitchFamily="34" charset="0"/>
                <a:cs typeface="Times New Roman" panose="02020603050405020304" pitchFamily="18" charset="0"/>
              </a:rPr>
              <a:t>. It</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constitutes the real basis of fundamental rights.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Freedom: individual freedoms such as respect for private life, freedom of thought, religion, assembly, expression and information are protected by the EU Charter of Fundamental Rights. A practical example of this value is the freedom to move and reside freely within the EU.</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Democracy: the functioning of the EU is founded on representative democracy. Being a European citizen also means enjoying certain rights. As an example, every adult EU citizen has the right to stand as a candidate and to vote in elections </a:t>
            </a:r>
            <a:r>
              <a:rPr lang="en-150" sz="1800" dirty="0">
                <a:effectLst/>
                <a:latin typeface="Calibri Light" panose="020F0302020204030204" pitchFamily="34" charset="0"/>
                <a:ea typeface="Calibri" panose="020F0502020204030204" pitchFamily="34" charset="0"/>
                <a:cs typeface="Times New Roman" panose="02020603050405020304" pitchFamily="18" charset="0"/>
              </a:rPr>
              <a:t>of</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 the European Parliament. EU citizens have the right to stand as a candidate and to vote in their country of residence, or in their country of origin.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Equality: equality is about equal rights for all citizens before the law. The principle of equality between women and men underpins all European policies and it applies in all areas. The principle of equal pay for equal work (Treaty of Rome, 1957) or of non-discrimination on the grounds of nationality for EU citizens (Treaty of Lisbon, 2009) are examples of this value in practice.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Rule of Law: the EU is based on the rule of law. Everything the EU does is founded on treaties, voluntarily and democratically agreed by its EU countries. Law and justice are upheld by an independent judiciary. The EU countries gave final jurisdiction to the European Court of Justice, whose judgments have to be respected by all.</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Light" panose="020F0302020204030204" pitchFamily="34" charset="0"/>
                <a:ea typeface="Calibri" panose="020F0502020204030204" pitchFamily="34" charset="0"/>
              </a:rPr>
              <a:t>Human rights: human rights are protected by the EU Charter of Fundamental Rights. These cover the right to be free from discrimination on the basis of sex, racial or ethnic origin, religion or belief, disability, age or sexual orientation, the right to the protection of your personal data, and the right to have access to justice.</a:t>
            </a:r>
            <a:endParaRPr lang="en-IE" dirty="0"/>
          </a:p>
        </p:txBody>
      </p:sp>
      <p:sp>
        <p:nvSpPr>
          <p:cNvPr id="4" name="Slide Number Placeholder 3"/>
          <p:cNvSpPr>
            <a:spLocks noGrp="1"/>
          </p:cNvSpPr>
          <p:nvPr>
            <p:ph type="sldNum" sz="quarter" idx="5"/>
          </p:nvPr>
        </p:nvSpPr>
        <p:spPr/>
        <p:txBody>
          <a:bodyPr/>
          <a:lstStyle/>
          <a:p>
            <a:fld id="{99A42D71-CC78-4B06-AD71-D748A717705B}" type="slidenum">
              <a:rPr lang="en-IE" smtClean="0"/>
              <a:t>5</a:t>
            </a:fld>
            <a:endParaRPr lang="en-IE"/>
          </a:p>
        </p:txBody>
      </p:sp>
    </p:spTree>
    <p:extLst>
      <p:ext uri="{BB962C8B-B14F-4D97-AF65-F5344CB8AC3E}">
        <p14:creationId xmlns:p14="http://schemas.microsoft.com/office/powerpoint/2010/main" val="694175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The EU's commitment to its shared values is reflected in the rights enjoyed by its citizens.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EU citizens can move and reside freely within the Union, and they are protected by EU laws.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They can also vote and run in European Elections.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Andorra, Monaco, San Marino and the Vatican are not part of any of these associations. Their relations with the EU and other countries are established by bilateral relations. However, Monaco, San Marino and the Vatican are de facto in the Schengen Area.</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Switzerland is neither an EU nor an EEA country. It has agreed around 100 specific bilateral agreements with the EU covering, for example, many of the Single Market’s provisions. One of these agreements concerns Switzerland’s participation in the Schengen Area.</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Calibri" panose="020F0502020204030204" pitchFamily="34" charset="0"/>
              </a:rPr>
              <a:t>In addition to the 27 Member States: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Iceland, Liechtenstein, Norway and Switzerland are part of the European Single Market.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This means they have committed to the free movement of people, goods, services, and money.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EU citizens can also enjoy these rights in these four countries.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The </a:t>
            </a:r>
            <a:r>
              <a:rPr lang="en-IE" sz="1800" b="1" dirty="0">
                <a:effectLst/>
                <a:latin typeface="Calibri" panose="020F0502020204030204" pitchFamily="34" charset="0"/>
                <a:ea typeface="Calibri" panose="020F0502020204030204" pitchFamily="34" charset="0"/>
                <a:cs typeface="Calibri" panose="020F0502020204030204" pitchFamily="34" charset="0"/>
              </a:rPr>
              <a:t>Schengen area </a:t>
            </a:r>
            <a:r>
              <a:rPr lang="en-IE" sz="1800" dirty="0">
                <a:effectLst/>
                <a:latin typeface="Calibri" panose="020F0502020204030204" pitchFamily="34" charset="0"/>
                <a:ea typeface="Calibri" panose="020F0502020204030204" pitchFamily="34" charset="0"/>
                <a:cs typeface="Calibri" panose="020F0502020204030204" pitchFamily="34" charset="0"/>
              </a:rPr>
              <a:t>brings together 23 EU and 4 non-EU countries that have abolished passport controls at their borders.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IE" sz="1800" dirty="0">
                <a:effectLst/>
                <a:latin typeface="Calibri" panose="020F0502020204030204" pitchFamily="34" charset="0"/>
                <a:ea typeface="Calibri" panose="020F0502020204030204" pitchFamily="34" charset="0"/>
              </a:rPr>
              <a:t>This means that people can cross a border between two of these countries </a:t>
            </a:r>
            <a:r>
              <a:rPr lang="en-IE" sz="1800" u="sng" dirty="0">
                <a:effectLst/>
                <a:latin typeface="Calibri" panose="020F0502020204030204" pitchFamily="34" charset="0"/>
                <a:ea typeface="Calibri" panose="020F0502020204030204" pitchFamily="34" charset="0"/>
              </a:rPr>
              <a:t>without having to show a passport.</a:t>
            </a:r>
            <a:endParaRPr lang="en-IE" dirty="0"/>
          </a:p>
        </p:txBody>
      </p:sp>
      <p:sp>
        <p:nvSpPr>
          <p:cNvPr id="4" name="Slide Number Placeholder 3"/>
          <p:cNvSpPr>
            <a:spLocks noGrp="1"/>
          </p:cNvSpPr>
          <p:nvPr>
            <p:ph type="sldNum" sz="quarter" idx="5"/>
          </p:nvPr>
        </p:nvSpPr>
        <p:spPr/>
        <p:txBody>
          <a:bodyPr/>
          <a:lstStyle/>
          <a:p>
            <a:fld id="{99A42D71-CC78-4B06-AD71-D748A717705B}" type="slidenum">
              <a:rPr lang="en-IE" smtClean="0"/>
              <a:t>6</a:t>
            </a:fld>
            <a:endParaRPr lang="en-IE"/>
          </a:p>
        </p:txBody>
      </p:sp>
    </p:spTree>
    <p:extLst>
      <p:ext uri="{BB962C8B-B14F-4D97-AF65-F5344CB8AC3E}">
        <p14:creationId xmlns:p14="http://schemas.microsoft.com/office/powerpoint/2010/main" val="2855443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2238375" algn="l"/>
              </a:tabLst>
            </a:pPr>
            <a:r>
              <a:rPr lang="en-IE" sz="1800" dirty="0">
                <a:effectLst/>
                <a:latin typeface="Calibri" panose="020F0502020204030204" pitchFamily="34" charset="0"/>
                <a:ea typeface="Calibri" panose="020F0502020204030204" pitchFamily="34" charset="0"/>
                <a:cs typeface="Calibri" panose="020F0502020204030204" pitchFamily="34" charset="0"/>
              </a:rPr>
              <a:t>Next, let us take a brief look at the history of the EU by following a timeline of the countries that have joined over the years.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238375" algn="l"/>
              </a:tabLst>
            </a:pPr>
            <a:r>
              <a:rPr lang="en-IE" sz="1800" dirty="0">
                <a:effectLst/>
                <a:latin typeface="Calibri" panose="020F0502020204030204" pitchFamily="34" charset="0"/>
                <a:ea typeface="Calibri" panose="020F0502020204030204" pitchFamily="34" charset="0"/>
                <a:cs typeface="Calibri" panose="020F0502020204030204" pitchFamily="34"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238375" algn="l"/>
              </a:tabLst>
            </a:pPr>
            <a:r>
              <a:rPr lang="en-IE" sz="1800" dirty="0">
                <a:effectLst/>
                <a:latin typeface="Calibri" panose="020F0502020204030204" pitchFamily="34" charset="0"/>
                <a:ea typeface="Calibri" panose="020F0502020204030204" pitchFamily="34" charset="0"/>
                <a:cs typeface="Calibri" panose="020F0502020204030204" pitchFamily="34" charset="0"/>
              </a:rPr>
              <a:t>It all started with the 6 countries that signed the Treaty of Rome: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IE" sz="1800" dirty="0">
                <a:effectLst/>
                <a:latin typeface="Calibri Light" panose="020F0302020204030204" pitchFamily="34" charset="0"/>
                <a:ea typeface="Calibri" panose="020F0502020204030204" pitchFamily="34" charset="0"/>
                <a:cs typeface="Times New Roman" panose="02020603050405020304" pitchFamily="18" charset="0"/>
              </a:rPr>
              <a:t>Belgium</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IE" sz="1800" dirty="0">
                <a:effectLst/>
                <a:latin typeface="Calibri Light" panose="020F0302020204030204" pitchFamily="34" charset="0"/>
                <a:ea typeface="Calibri" panose="020F0502020204030204" pitchFamily="34" charset="0"/>
                <a:cs typeface="Times New Roman" panose="02020603050405020304" pitchFamily="18" charset="0"/>
              </a:rPr>
              <a:t>Germany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IE" sz="1800" dirty="0">
                <a:effectLst/>
                <a:latin typeface="Calibri Light" panose="020F0302020204030204" pitchFamily="34" charset="0"/>
                <a:ea typeface="Calibri" panose="020F0502020204030204" pitchFamily="34" charset="0"/>
                <a:cs typeface="Times New Roman" panose="02020603050405020304" pitchFamily="18" charset="0"/>
              </a:rPr>
              <a:t>France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IE" sz="1800" dirty="0">
                <a:effectLst/>
                <a:latin typeface="Calibri Light" panose="020F0302020204030204" pitchFamily="34" charset="0"/>
                <a:ea typeface="Calibri" panose="020F0502020204030204" pitchFamily="34" charset="0"/>
                <a:cs typeface="Times New Roman" panose="02020603050405020304" pitchFamily="18" charset="0"/>
              </a:rPr>
              <a:t>Italy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IE" sz="1800" dirty="0">
                <a:effectLst/>
                <a:latin typeface="Calibri Light" panose="020F0302020204030204" pitchFamily="34" charset="0"/>
                <a:ea typeface="Calibri" panose="020F0502020204030204" pitchFamily="34" charset="0"/>
                <a:cs typeface="Times New Roman" panose="02020603050405020304" pitchFamily="18" charset="0"/>
              </a:rPr>
              <a:t>Luxembourg</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IE" sz="1800" dirty="0">
                <a:effectLst/>
                <a:latin typeface="Calibri Light" panose="020F0302020204030204" pitchFamily="34" charset="0"/>
                <a:ea typeface="Calibri" panose="020F0502020204030204" pitchFamily="34" charset="0"/>
                <a:cs typeface="Times New Roman" panose="02020603050405020304" pitchFamily="18" charset="0"/>
              </a:rPr>
              <a:t>The Netherlands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99A42D71-CC78-4B06-AD71-D748A717705B}" type="slidenum">
              <a:rPr lang="en-IE" smtClean="0"/>
              <a:t>7</a:t>
            </a:fld>
            <a:endParaRPr lang="en-IE"/>
          </a:p>
        </p:txBody>
      </p:sp>
    </p:spTree>
    <p:extLst>
      <p:ext uri="{BB962C8B-B14F-4D97-AF65-F5344CB8AC3E}">
        <p14:creationId xmlns:p14="http://schemas.microsoft.com/office/powerpoint/2010/main" val="844689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800" dirty="0">
                <a:effectLst/>
                <a:latin typeface="Calibri" panose="020F0502020204030204" pitchFamily="34" charset="0"/>
                <a:ea typeface="Calibri" panose="020F0502020204030204" pitchFamily="34" charset="0"/>
              </a:rPr>
              <a:t>[Note to the presenter: invite the audience to share their stories or memories about their country/respective countries joining the EU]. </a:t>
            </a:r>
            <a:endParaRPr lang="en-IE" dirty="0"/>
          </a:p>
        </p:txBody>
      </p:sp>
      <p:sp>
        <p:nvSpPr>
          <p:cNvPr id="4" name="Slide Number Placeholder 3"/>
          <p:cNvSpPr>
            <a:spLocks noGrp="1"/>
          </p:cNvSpPr>
          <p:nvPr>
            <p:ph type="sldNum" sz="quarter" idx="5"/>
          </p:nvPr>
        </p:nvSpPr>
        <p:spPr/>
        <p:txBody>
          <a:bodyPr/>
          <a:lstStyle/>
          <a:p>
            <a:fld id="{99A42D71-CC78-4B06-AD71-D748A717705B}" type="slidenum">
              <a:rPr lang="en-IE" smtClean="0"/>
              <a:t>8</a:t>
            </a:fld>
            <a:endParaRPr lang="en-IE"/>
          </a:p>
        </p:txBody>
      </p:sp>
    </p:spTree>
    <p:extLst>
      <p:ext uri="{BB962C8B-B14F-4D97-AF65-F5344CB8AC3E}">
        <p14:creationId xmlns:p14="http://schemas.microsoft.com/office/powerpoint/2010/main" val="212268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9A42D71-CC78-4B06-AD71-D748A717705B}" type="slidenum">
              <a:rPr lang="en-IE" smtClean="0"/>
              <a:t>10</a:t>
            </a:fld>
            <a:endParaRPr lang="en-IE"/>
          </a:p>
        </p:txBody>
      </p:sp>
    </p:spTree>
    <p:extLst>
      <p:ext uri="{BB962C8B-B14F-4D97-AF65-F5344CB8AC3E}">
        <p14:creationId xmlns:p14="http://schemas.microsoft.com/office/powerpoint/2010/main" val="268088602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 an unique organisation">
    <p:bg>
      <p:bgPr>
        <a:solidFill>
          <a:srgbClr val="17559E"/>
        </a:solidFill>
        <a:effectLst/>
      </p:bgPr>
    </p:bg>
    <p:spTree>
      <p:nvGrpSpPr>
        <p:cNvPr id="1" name=""/>
        <p:cNvGrpSpPr/>
        <p:nvPr/>
      </p:nvGrpSpPr>
      <p:grpSpPr>
        <a:xfrm>
          <a:off x="0" y="0"/>
          <a:ext cx="0" cy="0"/>
          <a:chOff x="0" y="0"/>
          <a:chExt cx="0" cy="0"/>
        </a:xfrm>
      </p:grpSpPr>
      <p:pic>
        <p:nvPicPr>
          <p:cNvPr id="9" name="outline-map" descr="A faint map outline of Europe. "/>
          <p:cNvPicPr>
            <a:picLocks noChangeAspect="1"/>
          </p:cNvPicPr>
          <p:nvPr userDrawn="1"/>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37962" y="-3313"/>
            <a:ext cx="24319091" cy="13679488"/>
          </a:xfrm>
          <a:prstGeom prst="rect">
            <a:avLst/>
          </a:prstGeom>
        </p:spPr>
      </p:pic>
      <p:sp>
        <p:nvSpPr>
          <p:cNvPr id="3" name="category: people"/>
          <p:cNvSpPr txBox="1"/>
          <p:nvPr userDrawn="1"/>
        </p:nvSpPr>
        <p:spPr>
          <a:xfrm>
            <a:off x="1769128" y="1900334"/>
            <a:ext cx="1372965" cy="707886"/>
          </a:xfrm>
          <a:prstGeom prst="rect">
            <a:avLst/>
          </a:prstGeom>
          <a:noFill/>
        </p:spPr>
        <p:txBody>
          <a:bodyPr wrap="square" rtlCol="0">
            <a:spAutoFit/>
          </a:bodyPr>
          <a:lstStyle/>
          <a:p>
            <a:r>
              <a:rPr lang="en-BE" sz="4000" dirty="0">
                <a:solidFill>
                  <a:srgbClr val="F3CA57"/>
                </a:solidFill>
                <a:latin typeface="Bahnschrift Condensed" panose="020B0502040204020203" pitchFamily="34" charset="0"/>
              </a:rPr>
              <a:t>people</a:t>
            </a:r>
            <a:endParaRPr lang="en-IE" sz="4000" dirty="0">
              <a:solidFill>
                <a:srgbClr val="F3CA57"/>
              </a:solidFill>
              <a:latin typeface="Bahnschrift Condensed" panose="020B0502040204020203" pitchFamily="34" charset="0"/>
            </a:endParaRPr>
          </a:p>
        </p:txBody>
      </p:sp>
    </p:spTree>
    <p:extLst>
      <p:ext uri="{BB962C8B-B14F-4D97-AF65-F5344CB8AC3E}">
        <p14:creationId xmlns:p14="http://schemas.microsoft.com/office/powerpoint/2010/main" val="104300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afterEffect">
                                  <p:stCondLst>
                                    <p:cond delay="0"/>
                                  </p:stCondLst>
                                  <p:endCondLst>
                                    <p:cond evt="onNext" delay="0">
                                      <p:tgtEl>
                                        <p:sldTgt/>
                                      </p:tgtEl>
                                    </p:cond>
                                  </p:endCondLst>
                                  <p:childTnLst>
                                    <p:set>
                                      <p:cBhvr rctx="PPT">
                                        <p:cTn id="6" dur="indefinite"/>
                                        <p:tgtEl>
                                          <p:spTgt spid="9"/>
                                        </p:tgtEl>
                                        <p:attrNameLst>
                                          <p:attrName>style.opacity</p:attrName>
                                        </p:attrNameLst>
                                      </p:cBhvr>
                                      <p:to>
                                        <p:strVal val="0.25"/>
                                      </p:to>
                                    </p:set>
                                    <p:animEffect filter="image" prLst="opacity: 0.25">
                                      <p:cBhvr rctx="IE">
                                        <p:cTn id="7" dur="indefinite"/>
                                        <p:tgtEl>
                                          <p:spTgt spid="9"/>
                                        </p:tgtEl>
                                      </p:cBhvr>
                                    </p:animEffect>
                                  </p:childTnLst>
                                </p:cTn>
                              </p:par>
                            </p:childTnLst>
                          </p:cTn>
                        </p:par>
                        <p:par>
                          <p:cTn id="8" fill="hold">
                            <p:stCondLst>
                              <p:cond delay="0"/>
                            </p:stCondLst>
                            <p:childTnLst>
                              <p:par>
                                <p:cTn id="9" presetID="14" presetClass="entr" presetSubtype="5"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otential countries">
    <p:bg>
      <p:bgPr>
        <a:solidFill>
          <a:srgbClr val="5E91C8"/>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IE"/>
          </a:p>
        </p:txBody>
      </p:sp>
      <p:pic>
        <p:nvPicPr>
          <p:cNvPr id="4" name="outline-map"/>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6451" y="-3313"/>
            <a:ext cx="24319092" cy="13679488"/>
          </a:xfrm>
          <a:prstGeom prst="rect">
            <a:avLst/>
          </a:prstGeom>
        </p:spPr>
      </p:pic>
      <p:sp>
        <p:nvSpPr>
          <p:cNvPr id="5" name="category: countries"/>
          <p:cNvSpPr txBox="1"/>
          <p:nvPr userDrawn="1"/>
        </p:nvSpPr>
        <p:spPr>
          <a:xfrm>
            <a:off x="1311930" y="1900334"/>
            <a:ext cx="1894084" cy="707886"/>
          </a:xfrm>
          <a:prstGeom prst="rect">
            <a:avLst/>
          </a:prstGeom>
          <a:noFill/>
        </p:spPr>
        <p:txBody>
          <a:bodyPr wrap="square" rtlCol="0">
            <a:spAutoFit/>
          </a:bodyPr>
          <a:lstStyle/>
          <a:p>
            <a:r>
              <a:rPr lang="en-IE" sz="4000" dirty="0">
                <a:solidFill>
                  <a:srgbClr val="243C7C"/>
                </a:solidFill>
                <a:latin typeface="Bahnschrift Condensed" panose="020B0502040204020203" pitchFamily="34" charset="0"/>
              </a:rPr>
              <a:t>countries</a:t>
            </a:r>
          </a:p>
        </p:txBody>
      </p:sp>
    </p:spTree>
    <p:extLst>
      <p:ext uri="{BB962C8B-B14F-4D97-AF65-F5344CB8AC3E}">
        <p14:creationId xmlns:p14="http://schemas.microsoft.com/office/powerpoint/2010/main" val="86635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U history">
    <p:bg>
      <p:bgPr>
        <a:solidFill>
          <a:srgbClr val="E6483C"/>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IE"/>
          </a:p>
        </p:txBody>
      </p:sp>
      <p:pic>
        <p:nvPicPr>
          <p:cNvPr id="4" name="woman"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9" y="0"/>
            <a:ext cx="24319090" cy="13679488"/>
          </a:xfrm>
          <a:prstGeom prst="rect">
            <a:avLst/>
          </a:prstGeom>
        </p:spPr>
      </p:pic>
      <p:pic>
        <p:nvPicPr>
          <p:cNvPr id="5" name="man" hidden="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591" y="-30246"/>
            <a:ext cx="24552841" cy="13810973"/>
          </a:xfrm>
          <a:prstGeom prst="rect">
            <a:avLst/>
          </a:prstGeom>
        </p:spPr>
      </p:pic>
      <p:sp>
        <p:nvSpPr>
          <p:cNvPr id="6" name="footer"/>
          <p:cNvSpPr/>
          <p:nvPr userDrawn="1"/>
        </p:nvSpPr>
        <p:spPr>
          <a:xfrm>
            <a:off x="0" y="12530328"/>
            <a:ext cx="24479250" cy="122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pic>
        <p:nvPicPr>
          <p:cNvPr id="7" name="eu fla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3019996" y="12768071"/>
            <a:ext cx="1124811" cy="750191"/>
          </a:xfrm>
          <a:prstGeom prst="rect">
            <a:avLst/>
          </a:prstGeom>
        </p:spPr>
      </p:pic>
      <p:sp>
        <p:nvSpPr>
          <p:cNvPr id="8" name="category: history"/>
          <p:cNvSpPr txBox="1"/>
          <p:nvPr userDrawn="1"/>
        </p:nvSpPr>
        <p:spPr>
          <a:xfrm>
            <a:off x="1653788" y="1888081"/>
            <a:ext cx="1935635" cy="707886"/>
          </a:xfrm>
          <a:prstGeom prst="rect">
            <a:avLst/>
          </a:prstGeom>
          <a:noFill/>
        </p:spPr>
        <p:txBody>
          <a:bodyPr wrap="square" rtlCol="0">
            <a:spAutoFit/>
          </a:bodyPr>
          <a:lstStyle/>
          <a:p>
            <a:r>
              <a:rPr lang="en-IE" sz="4000">
                <a:solidFill>
                  <a:schemeClr val="bg1"/>
                </a:solidFill>
                <a:latin typeface="Bahnschrift Condensed" panose="020B0502040204020203" pitchFamily="34" charset="0"/>
              </a:rPr>
              <a:t>history</a:t>
            </a:r>
          </a:p>
        </p:txBody>
      </p:sp>
    </p:spTree>
    <p:extLst>
      <p:ext uri="{BB962C8B-B14F-4D97-AF65-F5344CB8AC3E}">
        <p14:creationId xmlns:p14="http://schemas.microsoft.com/office/powerpoint/2010/main" val="360845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6" presetClass="emph" presetSubtype="0" fill="hold" nodeType="withEffect">
                                  <p:stCondLst>
                                    <p:cond delay="0"/>
                                  </p:stCondLst>
                                  <p:iterate type="lt">
                                    <p:tmPct val="0"/>
                                  </p:iterate>
                                  <p:childTnLst>
                                    <p:animEffect transition="out" filter="fade">
                                      <p:cBhvr>
                                        <p:cTn id="13" dur="500" tmFilter="0, 0; .2, .5; .8, .5; 1, 0"/>
                                        <p:tgtEl>
                                          <p:spTgt spid="7"/>
                                        </p:tgtEl>
                                      </p:cBhvr>
                                    </p:animEffect>
                                    <p:animScale>
                                      <p:cBhvr>
                                        <p:cTn id="14" dur="250" autoRev="1" fill="hold"/>
                                        <p:tgtEl>
                                          <p:spTgt spid="7"/>
                                        </p:tgtEl>
                                      </p:cBhvr>
                                      <p:by x="105000" y="105000"/>
                                    </p:animScale>
                                  </p:childTnLst>
                                </p:cTn>
                              </p:par>
                            </p:childTnLst>
                          </p:cTn>
                        </p:par>
                        <p:par>
                          <p:cTn id="15" fill="hold">
                            <p:stCondLst>
                              <p:cond delay="1000"/>
                            </p:stCondLst>
                            <p:childTnLst>
                              <p:par>
                                <p:cTn id="16" presetID="14" presetClass="entr" presetSubtype="5"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8"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yright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IE"/>
          </a:p>
        </p:txBody>
      </p:sp>
    </p:spTree>
    <p:extLst>
      <p:ext uri="{BB962C8B-B14F-4D97-AF65-F5344CB8AC3E}">
        <p14:creationId xmlns:p14="http://schemas.microsoft.com/office/powerpoint/2010/main" val="2567406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30/03/2024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898553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9906" y="2238751"/>
            <a:ext cx="18359438" cy="4762488"/>
          </a:xfrm>
        </p:spPr>
        <p:txBody>
          <a:bodyPr anchor="b"/>
          <a:lstStyle>
            <a:lvl1pPr algn="ctr">
              <a:defRPr sz="8976"/>
            </a:lvl1pPr>
          </a:lstStyle>
          <a:p>
            <a:r>
              <a:rPr lang="en-US"/>
              <a:t>Click to edit Master title style</a:t>
            </a:r>
            <a:endParaRPr lang="fr-BE"/>
          </a:p>
        </p:txBody>
      </p:sp>
      <p:sp>
        <p:nvSpPr>
          <p:cNvPr id="3" name="Subtitle 2"/>
          <p:cNvSpPr>
            <a:spLocks noGrp="1"/>
          </p:cNvSpPr>
          <p:nvPr>
            <p:ph type="subTitle" idx="1"/>
          </p:nvPr>
        </p:nvSpPr>
        <p:spPr>
          <a:xfrm>
            <a:off x="3059906" y="7184899"/>
            <a:ext cx="18359438" cy="3302709"/>
          </a:xfrm>
        </p:spPr>
        <p:txBody>
          <a:bodyPr/>
          <a:lstStyle>
            <a:lvl1pPr marL="0" indent="0" algn="ctr">
              <a:buNone/>
              <a:defRPr sz="3590"/>
            </a:lvl1pPr>
            <a:lvl2pPr marL="683983" indent="0" algn="ctr">
              <a:buNone/>
              <a:defRPr sz="2992"/>
            </a:lvl2pPr>
            <a:lvl3pPr marL="1367965" indent="0" algn="ctr">
              <a:buNone/>
              <a:defRPr sz="2693"/>
            </a:lvl3pPr>
            <a:lvl4pPr marL="2051948" indent="0" algn="ctr">
              <a:buNone/>
              <a:defRPr sz="2394"/>
            </a:lvl4pPr>
            <a:lvl5pPr marL="2735931" indent="0" algn="ctr">
              <a:buNone/>
              <a:defRPr sz="2394"/>
            </a:lvl5pPr>
            <a:lvl6pPr marL="3419913" indent="0" algn="ctr">
              <a:buNone/>
              <a:defRPr sz="2394"/>
            </a:lvl6pPr>
            <a:lvl7pPr marL="4103896" indent="0" algn="ctr">
              <a:buNone/>
              <a:defRPr sz="2394"/>
            </a:lvl7pPr>
            <a:lvl8pPr marL="4787878" indent="0" algn="ctr">
              <a:buNone/>
              <a:defRPr sz="2394"/>
            </a:lvl8pPr>
            <a:lvl9pPr marL="5471861" indent="0" algn="ctr">
              <a:buNone/>
              <a:defRPr sz="2394"/>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30/03/2024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57285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30/03/2024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700164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U people">
    <p:bg>
      <p:bgPr>
        <a:solidFill>
          <a:srgbClr val="18B6C1"/>
        </a:solidFill>
        <a:effectLst/>
      </p:bgPr>
    </p:bg>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endParaRPr lang="en-IE"/>
          </a:p>
        </p:txBody>
      </p:sp>
      <p:pic>
        <p:nvPicPr>
          <p:cNvPr id="9" name="outline-map"/>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262" y="-773"/>
            <a:ext cx="24319091" cy="13679488"/>
          </a:xfrm>
          <a:prstGeom prst="rect">
            <a:avLst/>
          </a:prstGeom>
        </p:spPr>
      </p:pic>
      <p:pic>
        <p:nvPicPr>
          <p:cNvPr id="10" name="blue-map"/>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320" y="-12175"/>
            <a:ext cx="24364295" cy="13704916"/>
          </a:xfrm>
          <a:prstGeom prst="rect">
            <a:avLst/>
          </a:prstGeom>
        </p:spPr>
      </p:pic>
      <p:sp>
        <p:nvSpPr>
          <p:cNvPr id="5" name="category: people"/>
          <p:cNvSpPr txBox="1"/>
          <p:nvPr userDrawn="1"/>
        </p:nvSpPr>
        <p:spPr>
          <a:xfrm>
            <a:off x="1769128" y="1900334"/>
            <a:ext cx="1372965" cy="707886"/>
          </a:xfrm>
          <a:prstGeom prst="rect">
            <a:avLst/>
          </a:prstGeom>
          <a:noFill/>
        </p:spPr>
        <p:txBody>
          <a:bodyPr wrap="square" rtlCol="0">
            <a:spAutoFit/>
          </a:bodyPr>
          <a:lstStyle/>
          <a:p>
            <a:r>
              <a:rPr lang="en-BE" sz="4000">
                <a:solidFill>
                  <a:srgbClr val="243C7C"/>
                </a:solidFill>
                <a:latin typeface="Bahnschrift Condensed" panose="020B0502040204020203" pitchFamily="34" charset="0"/>
              </a:rPr>
              <a:t>people</a:t>
            </a:r>
            <a:endParaRPr lang="en-IE" sz="4000">
              <a:solidFill>
                <a:srgbClr val="243C7C"/>
              </a:solidFill>
              <a:latin typeface="Bahnschrift Condensed" panose="020B0502040204020203" pitchFamily="34" charset="0"/>
            </a:endParaRPr>
          </a:p>
        </p:txBody>
      </p:sp>
    </p:spTree>
    <p:extLst>
      <p:ext uri="{BB962C8B-B14F-4D97-AF65-F5344CB8AC3E}">
        <p14:creationId xmlns:p14="http://schemas.microsoft.com/office/powerpoint/2010/main" val="259885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4" presetClass="entr" presetSubtype="5"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 diversity">
    <p:bg>
      <p:bgPr>
        <a:solidFill>
          <a:srgbClr val="F49B3D"/>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IE"/>
          </a:p>
        </p:txBody>
      </p:sp>
      <p:pic>
        <p:nvPicPr>
          <p:cNvPr id="5" name="map"/>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2958" y="-255753"/>
            <a:ext cx="24319088" cy="13679488"/>
          </a:xfrm>
          <a:prstGeom prst="rect">
            <a:avLst/>
          </a:prstGeom>
        </p:spPr>
      </p:pic>
      <p:sp>
        <p:nvSpPr>
          <p:cNvPr id="4" name="category: diversity"/>
          <p:cNvSpPr txBox="1"/>
          <p:nvPr userDrawn="1"/>
        </p:nvSpPr>
        <p:spPr>
          <a:xfrm>
            <a:off x="1355005" y="1904410"/>
            <a:ext cx="1705592" cy="707886"/>
          </a:xfrm>
          <a:prstGeom prst="rect">
            <a:avLst/>
          </a:prstGeom>
          <a:noFill/>
        </p:spPr>
        <p:txBody>
          <a:bodyPr wrap="square" rtlCol="0">
            <a:spAutoFit/>
          </a:bodyPr>
          <a:lstStyle>
            <a:defPPr>
              <a:defRPr lang="en-US"/>
            </a:defPPr>
            <a:lvl1pPr>
              <a:defRPr sz="4000">
                <a:solidFill>
                  <a:srgbClr val="243C7C"/>
                </a:solidFill>
                <a:latin typeface="Bahnschrift Condensed" panose="020B0502040204020203" pitchFamily="34" charset="0"/>
              </a:defRPr>
            </a:lvl1pPr>
          </a:lstStyle>
          <a:p>
            <a:r>
              <a:rPr lang="en-BE"/>
              <a:t>diversity</a:t>
            </a:r>
            <a:endParaRPr lang="en-IE"/>
          </a:p>
        </p:txBody>
      </p:sp>
    </p:spTree>
    <p:extLst>
      <p:ext uri="{BB962C8B-B14F-4D97-AF65-F5344CB8AC3E}">
        <p14:creationId xmlns:p14="http://schemas.microsoft.com/office/powerpoint/2010/main" val="101456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 languages">
    <p:bg>
      <p:bgPr>
        <a:solidFill>
          <a:srgbClr val="F3CA57"/>
        </a:solidFill>
        <a:effectLst/>
      </p:bgPr>
    </p:bg>
    <p:spTree>
      <p:nvGrpSpPr>
        <p:cNvPr id="1" name=""/>
        <p:cNvGrpSpPr/>
        <p:nvPr/>
      </p:nvGrpSpPr>
      <p:grpSpPr>
        <a:xfrm>
          <a:off x="0" y="0"/>
          <a:ext cx="0" cy="0"/>
          <a:chOff x="0" y="0"/>
          <a:chExt cx="0" cy="0"/>
        </a:xfrm>
      </p:grpSpPr>
      <p:grpSp>
        <p:nvGrpSpPr>
          <p:cNvPr id="2" name="Group 1" hidden="1"/>
          <p:cNvGrpSpPr/>
          <p:nvPr userDrawn="1"/>
        </p:nvGrpSpPr>
        <p:grpSpPr>
          <a:xfrm>
            <a:off x="-122754" y="-79277"/>
            <a:ext cx="24602003" cy="13743642"/>
            <a:chOff x="-122754" y="-79277"/>
            <a:chExt cx="24602003" cy="13743642"/>
          </a:xfrm>
        </p:grpSpPr>
        <p:pic>
          <p:nvPicPr>
            <p:cNvPr id="6" name="character r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754" y="-14713"/>
              <a:ext cx="24318361" cy="13679078"/>
            </a:xfrm>
            <a:prstGeom prst="rect">
              <a:avLst/>
            </a:prstGeom>
          </p:spPr>
        </p:pic>
        <p:pic>
          <p:nvPicPr>
            <p:cNvPr id="7" name="character pink"/>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295" y="-79277"/>
              <a:ext cx="24366954" cy="13706411"/>
            </a:xfrm>
            <a:prstGeom prst="rect">
              <a:avLst/>
            </a:prstGeom>
          </p:spPr>
        </p:pic>
      </p:grpSp>
      <p:sp>
        <p:nvSpPr>
          <p:cNvPr id="4" name="footer"/>
          <p:cNvSpPr/>
          <p:nvPr userDrawn="1"/>
        </p:nvSpPr>
        <p:spPr>
          <a:xfrm>
            <a:off x="0" y="12530328"/>
            <a:ext cx="24479250" cy="122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8" name="category: languages"/>
          <p:cNvSpPr txBox="1"/>
          <p:nvPr userDrawn="1"/>
        </p:nvSpPr>
        <p:spPr>
          <a:xfrm>
            <a:off x="1098619" y="1888081"/>
            <a:ext cx="1935635" cy="707886"/>
          </a:xfrm>
          <a:prstGeom prst="rect">
            <a:avLst/>
          </a:prstGeom>
          <a:noFill/>
        </p:spPr>
        <p:txBody>
          <a:bodyPr wrap="square" rtlCol="0">
            <a:spAutoFit/>
          </a:bodyPr>
          <a:lstStyle/>
          <a:p>
            <a:r>
              <a:rPr lang="en-BE" sz="4000">
                <a:solidFill>
                  <a:srgbClr val="243C7C"/>
                </a:solidFill>
                <a:latin typeface="Bahnschrift Condensed" panose="020B0502040204020203" pitchFamily="34" charset="0"/>
              </a:rPr>
              <a:t>languages</a:t>
            </a:r>
            <a:endParaRPr lang="en-IE" sz="4000">
              <a:solidFill>
                <a:srgbClr val="243C7C"/>
              </a:solidFill>
              <a:latin typeface="Bahnschrift Condensed" panose="020B0502040204020203" pitchFamily="34" charset="0"/>
            </a:endParaRPr>
          </a:p>
        </p:txBody>
      </p:sp>
    </p:spTree>
    <p:extLst>
      <p:ext uri="{BB962C8B-B14F-4D97-AF65-F5344CB8AC3E}">
        <p14:creationId xmlns:p14="http://schemas.microsoft.com/office/powerpoint/2010/main" val="134932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vertical)">
                                      <p:cBhvr>
                                        <p:cTn id="7"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8"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U pioneers">
    <p:bg>
      <p:bgPr>
        <a:solidFill>
          <a:srgbClr val="17559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023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U pioneers">
    <p:bg>
      <p:bgPr>
        <a:solidFill>
          <a:srgbClr val="17559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555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U symbols">
    <p:bg>
      <p:bgPr>
        <a:solidFill>
          <a:srgbClr val="17559E"/>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IE"/>
          </a:p>
        </p:txBody>
      </p:sp>
      <p:sp>
        <p:nvSpPr>
          <p:cNvPr id="6" name="footer"/>
          <p:cNvSpPr/>
          <p:nvPr userDrawn="1"/>
        </p:nvSpPr>
        <p:spPr>
          <a:xfrm>
            <a:off x="0" y="12530328"/>
            <a:ext cx="24479250" cy="122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pic>
        <p:nvPicPr>
          <p:cNvPr id="7" name="eu fla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019996" y="12768071"/>
            <a:ext cx="1124811" cy="750191"/>
          </a:xfrm>
          <a:prstGeom prst="rect">
            <a:avLst/>
          </a:prstGeom>
        </p:spPr>
      </p:pic>
      <p:sp>
        <p:nvSpPr>
          <p:cNvPr id="8" name="category"/>
          <p:cNvSpPr txBox="1"/>
          <p:nvPr userDrawn="1"/>
        </p:nvSpPr>
        <p:spPr>
          <a:xfrm>
            <a:off x="1457846" y="1888081"/>
            <a:ext cx="1935635" cy="707886"/>
          </a:xfrm>
          <a:prstGeom prst="rect">
            <a:avLst/>
          </a:prstGeom>
          <a:noFill/>
        </p:spPr>
        <p:txBody>
          <a:bodyPr wrap="square" rtlCol="0">
            <a:spAutoFit/>
          </a:bodyPr>
          <a:lstStyle/>
          <a:p>
            <a:r>
              <a:rPr lang="en-IE" sz="4000">
                <a:solidFill>
                  <a:srgbClr val="F3CA57"/>
                </a:solidFill>
                <a:latin typeface="Bahnschrift Condensed" panose="020B0502040204020203" pitchFamily="34" charset="0"/>
              </a:rPr>
              <a:t>symbols</a:t>
            </a:r>
          </a:p>
        </p:txBody>
      </p:sp>
    </p:spTree>
    <p:extLst>
      <p:ext uri="{BB962C8B-B14F-4D97-AF65-F5344CB8AC3E}">
        <p14:creationId xmlns:p14="http://schemas.microsoft.com/office/powerpoint/2010/main" val="247057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iterate type="lt">
                                    <p:tmPct val="0"/>
                                  </p:iterate>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2"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U values">
    <p:spTree>
      <p:nvGrpSpPr>
        <p:cNvPr id="1" name=""/>
        <p:cNvGrpSpPr/>
        <p:nvPr/>
      </p:nvGrpSpPr>
      <p:grpSpPr>
        <a:xfrm>
          <a:off x="0" y="0"/>
          <a:ext cx="0" cy="0"/>
          <a:chOff x="0" y="0"/>
          <a:chExt cx="0" cy="0"/>
        </a:xfrm>
      </p:grpSpPr>
      <p:pic>
        <p:nvPicPr>
          <p:cNvPr id="5" name="background" descr="Two women facing the camera, holding hands in the air in a sign of solidarit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479248" cy="13665475"/>
          </a:xfrm>
          <a:prstGeom prst="rect">
            <a:avLst/>
          </a:prstGeom>
        </p:spPr>
      </p:pic>
      <p:sp>
        <p:nvSpPr>
          <p:cNvPr id="3" name="Footer Placeholder 2"/>
          <p:cNvSpPr>
            <a:spLocks noGrp="1"/>
          </p:cNvSpPr>
          <p:nvPr>
            <p:ph type="ftr" sz="quarter" idx="10"/>
          </p:nvPr>
        </p:nvSpPr>
        <p:spPr/>
        <p:txBody>
          <a:bodyPr/>
          <a:lstStyle/>
          <a:p>
            <a:endParaRPr lang="en-IE"/>
          </a:p>
        </p:txBody>
      </p:sp>
      <p:sp>
        <p:nvSpPr>
          <p:cNvPr id="4" name="Title 3" hidden="1"/>
          <p:cNvSpPr>
            <a:spLocks noGrp="1"/>
          </p:cNvSpPr>
          <p:nvPr>
            <p:ph type="title" hasCustomPrompt="1"/>
          </p:nvPr>
        </p:nvSpPr>
        <p:spPr>
          <a:xfrm>
            <a:off x="1682750" y="728663"/>
            <a:ext cx="21113750" cy="2643187"/>
          </a:xfrm>
          <a:prstGeom prst="rect">
            <a:avLst/>
          </a:prstGeom>
        </p:spPr>
        <p:txBody>
          <a:bodyPr/>
          <a:lstStyle/>
          <a:p>
            <a:r>
              <a:rPr lang="en-150" sz="9600">
                <a:solidFill>
                  <a:schemeClr val="bg1"/>
                </a:solidFill>
                <a:latin typeface="Bahnschrift bold" panose="020B0502040204020203" pitchFamily="34" charset="0"/>
              </a:rPr>
              <a:t>The EU’s values</a:t>
            </a:r>
            <a:endParaRPr lang="en-IE"/>
          </a:p>
        </p:txBody>
      </p:sp>
      <p:sp>
        <p:nvSpPr>
          <p:cNvPr id="9" name="footer"/>
          <p:cNvSpPr/>
          <p:nvPr userDrawn="1"/>
        </p:nvSpPr>
        <p:spPr>
          <a:xfrm>
            <a:off x="0" y="12417552"/>
            <a:ext cx="24479250" cy="1272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pic>
        <p:nvPicPr>
          <p:cNvPr id="10" name="eu fla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019996" y="12702757"/>
            <a:ext cx="1124811" cy="750191"/>
          </a:xfrm>
          <a:prstGeom prst="rect">
            <a:avLst/>
          </a:prstGeom>
        </p:spPr>
      </p:pic>
      <p:sp>
        <p:nvSpPr>
          <p:cNvPr id="11" name="eu logo"/>
          <p:cNvSpPr txBox="1"/>
          <p:nvPr userDrawn="1"/>
        </p:nvSpPr>
        <p:spPr>
          <a:xfrm>
            <a:off x="622505" y="437459"/>
            <a:ext cx="2556164" cy="1938992"/>
          </a:xfrm>
          <a:prstGeom prst="rect">
            <a:avLst/>
          </a:prstGeom>
          <a:noFill/>
        </p:spPr>
        <p:txBody>
          <a:bodyPr wrap="square" rtlCol="0">
            <a:spAutoFit/>
          </a:bodyPr>
          <a:lstStyle/>
          <a:p>
            <a:r>
              <a:rPr lang="en-BE" sz="12000">
                <a:solidFill>
                  <a:schemeClr val="bg1"/>
                </a:solidFill>
                <a:latin typeface="Arial Black" panose="020B0A04020102020204" pitchFamily="34" charset="0"/>
              </a:rPr>
              <a:t>EU</a:t>
            </a:r>
            <a:endParaRPr lang="en-IE" sz="12000">
              <a:solidFill>
                <a:schemeClr val="bg1"/>
              </a:solidFill>
              <a:latin typeface="Arial Black" panose="020B0A04020102020204" pitchFamily="34" charset="0"/>
            </a:endParaRPr>
          </a:p>
        </p:txBody>
      </p:sp>
      <p:sp>
        <p:nvSpPr>
          <p:cNvPr id="8" name="category: values"/>
          <p:cNvSpPr txBox="1"/>
          <p:nvPr userDrawn="1"/>
        </p:nvSpPr>
        <p:spPr>
          <a:xfrm>
            <a:off x="1719102" y="1888081"/>
            <a:ext cx="1415983" cy="707886"/>
          </a:xfrm>
          <a:prstGeom prst="rect">
            <a:avLst/>
          </a:prstGeom>
          <a:noFill/>
        </p:spPr>
        <p:txBody>
          <a:bodyPr wrap="square" rtlCol="0">
            <a:spAutoFit/>
          </a:bodyPr>
          <a:lstStyle/>
          <a:p>
            <a:r>
              <a:rPr lang="en-BE" sz="4000" dirty="0">
                <a:solidFill>
                  <a:schemeClr val="bg1"/>
                </a:solidFill>
                <a:latin typeface="Bahnschrift Condensed" panose="020B0502040204020203" pitchFamily="34" charset="0"/>
              </a:rPr>
              <a:t>values</a:t>
            </a:r>
            <a:endParaRPr lang="en-IE" sz="4000" dirty="0">
              <a:solidFill>
                <a:schemeClr val="bg1"/>
              </a:solidFill>
              <a:latin typeface="Bahnschrift Condensed" panose="020B0502040204020203" pitchFamily="34" charset="0"/>
            </a:endParaRPr>
          </a:p>
        </p:txBody>
      </p:sp>
    </p:spTree>
    <p:extLst>
      <p:ext uri="{BB962C8B-B14F-4D97-AF65-F5344CB8AC3E}">
        <p14:creationId xmlns:p14="http://schemas.microsoft.com/office/powerpoint/2010/main" val="405944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iterate type="lt">
                                    <p:tmPct val="0"/>
                                  </p:iterate>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iterate type="lt">
                                    <p:tmPct val="0"/>
                                  </p:iterate>
                                  <p:childTnLst>
                                    <p:animEffect transition="out" filter="fade">
                                      <p:cBhvr>
                                        <p:cTn id="10" dur="500" tmFilter="0, 0; .2, .5; .8, .5; 1, 0"/>
                                        <p:tgtEl>
                                          <p:spTgt spid="11"/>
                                        </p:tgtEl>
                                      </p:cBhvr>
                                    </p:animEffect>
                                    <p:animScale>
                                      <p:cBhvr>
                                        <p:cTn id="11" dur="250" autoRev="1" fill="hold"/>
                                        <p:tgtEl>
                                          <p:spTgt spid="11"/>
                                        </p:tgtEl>
                                      </p:cBhvr>
                                      <p:by x="105000" y="105000"/>
                                    </p:animScale>
                                  </p:childTnLst>
                                </p:cTn>
                              </p:par>
                            </p:childTnLst>
                          </p:cTn>
                        </p:par>
                        <p:par>
                          <p:cTn id="12" fill="hold">
                            <p:stCondLst>
                              <p:cond delay="1000"/>
                            </p:stCondLst>
                            <p:childTnLst>
                              <p:par>
                                <p:cTn id="13" presetID="14" presetClass="entr" presetSubtype="5"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2" animBg="1"/>
      <p:bldP spid="11" grpId="0"/>
      <p:bldP spid="11" grpId="2"/>
      <p:bldP spid="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U countries">
    <p:bg>
      <p:bgPr>
        <a:solidFill>
          <a:srgbClr val="5E91C8"/>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IE"/>
          </a:p>
        </p:txBody>
      </p:sp>
      <p:pic>
        <p:nvPicPr>
          <p:cNvPr id="4" name="outline-map"/>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962" y="-3313"/>
            <a:ext cx="24319091" cy="13679488"/>
          </a:xfrm>
          <a:prstGeom prst="rect">
            <a:avLst/>
          </a:prstGeom>
        </p:spPr>
      </p:pic>
      <p:sp>
        <p:nvSpPr>
          <p:cNvPr id="5" name="category: countries"/>
          <p:cNvSpPr txBox="1"/>
          <p:nvPr userDrawn="1"/>
        </p:nvSpPr>
        <p:spPr>
          <a:xfrm>
            <a:off x="1311930" y="1900334"/>
            <a:ext cx="1894084" cy="707886"/>
          </a:xfrm>
          <a:prstGeom prst="rect">
            <a:avLst/>
          </a:prstGeom>
          <a:noFill/>
        </p:spPr>
        <p:txBody>
          <a:bodyPr wrap="square" rtlCol="0">
            <a:spAutoFit/>
          </a:bodyPr>
          <a:lstStyle/>
          <a:p>
            <a:r>
              <a:rPr lang="en-IE" sz="4000" dirty="0">
                <a:solidFill>
                  <a:srgbClr val="243C7C"/>
                </a:solidFill>
                <a:latin typeface="Bahnschrift Condensed" panose="020B0502040204020203" pitchFamily="34" charset="0"/>
              </a:rPr>
              <a:t>countries</a:t>
            </a:r>
          </a:p>
        </p:txBody>
      </p:sp>
    </p:spTree>
    <p:extLst>
      <p:ext uri="{BB962C8B-B14F-4D97-AF65-F5344CB8AC3E}">
        <p14:creationId xmlns:p14="http://schemas.microsoft.com/office/powerpoint/2010/main" val="3837223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ooter Placeholder 7"/>
          <p:cNvSpPr>
            <a:spLocks noGrp="1"/>
          </p:cNvSpPr>
          <p:nvPr>
            <p:ph type="ftr" sz="quarter" idx="3"/>
          </p:nvPr>
        </p:nvSpPr>
        <p:spPr>
          <a:xfrm>
            <a:off x="0" y="12547600"/>
            <a:ext cx="24479250" cy="120808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9" name="footer"/>
          <p:cNvSpPr/>
          <p:nvPr userDrawn="1"/>
        </p:nvSpPr>
        <p:spPr>
          <a:xfrm>
            <a:off x="0" y="12530328"/>
            <a:ext cx="24479250" cy="122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pic>
        <p:nvPicPr>
          <p:cNvPr id="10" name="eu fla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flipH="1">
            <a:off x="23019996" y="12768071"/>
            <a:ext cx="1124811" cy="750191"/>
          </a:xfrm>
          <a:prstGeom prst="rect">
            <a:avLst/>
          </a:prstGeom>
        </p:spPr>
      </p:pic>
      <p:sp>
        <p:nvSpPr>
          <p:cNvPr id="7" name="eu logo"/>
          <p:cNvSpPr txBox="1"/>
          <p:nvPr userDrawn="1"/>
        </p:nvSpPr>
        <p:spPr>
          <a:xfrm>
            <a:off x="622505" y="437459"/>
            <a:ext cx="2556164" cy="1938992"/>
          </a:xfrm>
          <a:prstGeom prst="rect">
            <a:avLst/>
          </a:prstGeom>
          <a:noFill/>
        </p:spPr>
        <p:txBody>
          <a:bodyPr wrap="square" rtlCol="0">
            <a:spAutoFit/>
          </a:bodyPr>
          <a:lstStyle/>
          <a:p>
            <a:r>
              <a:rPr lang="en-BE" sz="12000">
                <a:solidFill>
                  <a:schemeClr val="bg1"/>
                </a:solidFill>
                <a:latin typeface="Arial Black" panose="020B0A04020102020204" pitchFamily="34" charset="0"/>
              </a:rPr>
              <a:t>EU</a:t>
            </a:r>
            <a:endParaRPr lang="en-IE" sz="12000">
              <a:solidFill>
                <a:schemeClr val="bg1"/>
              </a:solidFill>
              <a:latin typeface="Arial Black" panose="020B0A04020102020204" pitchFamily="34" charset="0"/>
            </a:endParaRPr>
          </a:p>
        </p:txBody>
      </p:sp>
    </p:spTree>
    <p:extLst>
      <p:ext uri="{BB962C8B-B14F-4D97-AF65-F5344CB8AC3E}">
        <p14:creationId xmlns:p14="http://schemas.microsoft.com/office/powerpoint/2010/main" val="40145005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2" r:id="rId5"/>
    <p:sldLayoutId id="2147483665" r:id="rId6"/>
    <p:sldLayoutId id="2147483666" r:id="rId7"/>
    <p:sldLayoutId id="2147483667" r:id="rId8"/>
    <p:sldLayoutId id="2147483668" r:id="rId9"/>
    <p:sldLayoutId id="2147483669" r:id="rId10"/>
    <p:sldLayoutId id="2147483670" r:id="rId11"/>
    <p:sldLayoutId id="2147483671" r:id="rId12"/>
    <p:sldLayoutId id="2147483673" r:id="rId13"/>
    <p:sldLayoutId id="2147483674" r:id="rId14"/>
    <p:sldLayoutId id="2147483675" r:id="rId15"/>
  </p:sldLayoutIdLst>
  <p:hf sldNum="0" hdr="0" dt="0"/>
  <p:txStyles>
    <p:titleStyle>
      <a:lvl1pPr algn="l" defTabSz="1823954" rtl="0" eaLnBrk="1" latinLnBrk="0" hangingPunct="1">
        <a:lnSpc>
          <a:spcPct val="90000"/>
        </a:lnSpc>
        <a:spcBef>
          <a:spcPct val="0"/>
        </a:spcBef>
        <a:buNone/>
        <a:defRPr sz="8777" kern="1200">
          <a:solidFill>
            <a:schemeClr val="tx1"/>
          </a:solidFill>
          <a:latin typeface="+mj-lt"/>
          <a:ea typeface="+mj-ea"/>
          <a:cs typeface="+mj-cs"/>
        </a:defRPr>
      </a:lvl1pPr>
    </p:titleStyle>
    <p:bodyStyle>
      <a:lvl1pPr marL="455988" indent="-455988" algn="l" defTabSz="1823954" rtl="0" eaLnBrk="1" latinLnBrk="0" hangingPunct="1">
        <a:lnSpc>
          <a:spcPct val="90000"/>
        </a:lnSpc>
        <a:spcBef>
          <a:spcPts val="1995"/>
        </a:spcBef>
        <a:buFont typeface="Arial" panose="020B0604020202020204" pitchFamily="34" charset="0"/>
        <a:buChar char="•"/>
        <a:defRPr sz="5585" kern="1200">
          <a:solidFill>
            <a:schemeClr val="tx1"/>
          </a:solidFill>
          <a:latin typeface="+mn-lt"/>
          <a:ea typeface="+mn-ea"/>
          <a:cs typeface="+mn-cs"/>
        </a:defRPr>
      </a:lvl1pPr>
      <a:lvl2pPr marL="1367965" indent="-455988" algn="l" defTabSz="1823954" rtl="0" eaLnBrk="1" latinLnBrk="0" hangingPunct="1">
        <a:lnSpc>
          <a:spcPct val="90000"/>
        </a:lnSpc>
        <a:spcBef>
          <a:spcPts val="997"/>
        </a:spcBef>
        <a:buFont typeface="Arial" panose="020B0604020202020204" pitchFamily="34" charset="0"/>
        <a:buChar char="•"/>
        <a:defRPr sz="4787" kern="1200">
          <a:solidFill>
            <a:schemeClr val="tx1"/>
          </a:solidFill>
          <a:latin typeface="+mn-lt"/>
          <a:ea typeface="+mn-ea"/>
          <a:cs typeface="+mn-cs"/>
        </a:defRPr>
      </a:lvl2pPr>
      <a:lvl3pPr marL="2279942" indent="-455988" algn="l" defTabSz="1823954" rtl="0" eaLnBrk="1" latinLnBrk="0" hangingPunct="1">
        <a:lnSpc>
          <a:spcPct val="90000"/>
        </a:lnSpc>
        <a:spcBef>
          <a:spcPts val="997"/>
        </a:spcBef>
        <a:buFont typeface="Arial" panose="020B0604020202020204" pitchFamily="34" charset="0"/>
        <a:buChar char="•"/>
        <a:defRPr sz="3989" kern="1200">
          <a:solidFill>
            <a:schemeClr val="tx1"/>
          </a:solidFill>
          <a:latin typeface="+mn-lt"/>
          <a:ea typeface="+mn-ea"/>
          <a:cs typeface="+mn-cs"/>
        </a:defRPr>
      </a:lvl3pPr>
      <a:lvl4pPr marL="3191919"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4pPr>
      <a:lvl5pPr marL="4103896"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5pPr>
      <a:lvl6pPr marL="5015873"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6pPr>
      <a:lvl7pPr marL="5927849"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7pPr>
      <a:lvl8pPr marL="6839826"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8pPr>
      <a:lvl9pPr marL="7751803" indent="-455988" algn="l" defTabSz="1823954" rtl="0" eaLnBrk="1" latinLnBrk="0" hangingPunct="1">
        <a:lnSpc>
          <a:spcPct val="90000"/>
        </a:lnSpc>
        <a:spcBef>
          <a:spcPts val="997"/>
        </a:spcBef>
        <a:buFont typeface="Arial" panose="020B0604020202020204" pitchFamily="34" charset="0"/>
        <a:buChar char="•"/>
        <a:defRPr sz="3590" kern="1200">
          <a:solidFill>
            <a:schemeClr val="tx1"/>
          </a:solidFill>
          <a:latin typeface="+mn-lt"/>
          <a:ea typeface="+mn-ea"/>
          <a:cs typeface="+mn-cs"/>
        </a:defRPr>
      </a:lvl9pPr>
    </p:bodyStyle>
    <p:otherStyle>
      <a:defPPr>
        <a:defRPr lang="en-US"/>
      </a:defPPr>
      <a:lvl1pPr marL="0" algn="l" defTabSz="1823954" rtl="0" eaLnBrk="1" latinLnBrk="0" hangingPunct="1">
        <a:defRPr sz="3590" kern="1200">
          <a:solidFill>
            <a:schemeClr val="tx1"/>
          </a:solidFill>
          <a:latin typeface="+mn-lt"/>
          <a:ea typeface="+mn-ea"/>
          <a:cs typeface="+mn-cs"/>
        </a:defRPr>
      </a:lvl1pPr>
      <a:lvl2pPr marL="911977" algn="l" defTabSz="1823954" rtl="0" eaLnBrk="1" latinLnBrk="0" hangingPunct="1">
        <a:defRPr sz="3590" kern="1200">
          <a:solidFill>
            <a:schemeClr val="tx1"/>
          </a:solidFill>
          <a:latin typeface="+mn-lt"/>
          <a:ea typeface="+mn-ea"/>
          <a:cs typeface="+mn-cs"/>
        </a:defRPr>
      </a:lvl2pPr>
      <a:lvl3pPr marL="1823954" algn="l" defTabSz="1823954" rtl="0" eaLnBrk="1" latinLnBrk="0" hangingPunct="1">
        <a:defRPr sz="3590" kern="1200">
          <a:solidFill>
            <a:schemeClr val="tx1"/>
          </a:solidFill>
          <a:latin typeface="+mn-lt"/>
          <a:ea typeface="+mn-ea"/>
          <a:cs typeface="+mn-cs"/>
        </a:defRPr>
      </a:lvl3pPr>
      <a:lvl4pPr marL="2735931" algn="l" defTabSz="1823954" rtl="0" eaLnBrk="1" latinLnBrk="0" hangingPunct="1">
        <a:defRPr sz="3590" kern="1200">
          <a:solidFill>
            <a:schemeClr val="tx1"/>
          </a:solidFill>
          <a:latin typeface="+mn-lt"/>
          <a:ea typeface="+mn-ea"/>
          <a:cs typeface="+mn-cs"/>
        </a:defRPr>
      </a:lvl4pPr>
      <a:lvl5pPr marL="3647907" algn="l" defTabSz="1823954" rtl="0" eaLnBrk="1" latinLnBrk="0" hangingPunct="1">
        <a:defRPr sz="3590" kern="1200">
          <a:solidFill>
            <a:schemeClr val="tx1"/>
          </a:solidFill>
          <a:latin typeface="+mn-lt"/>
          <a:ea typeface="+mn-ea"/>
          <a:cs typeface="+mn-cs"/>
        </a:defRPr>
      </a:lvl5pPr>
      <a:lvl6pPr marL="4559884" algn="l" defTabSz="1823954" rtl="0" eaLnBrk="1" latinLnBrk="0" hangingPunct="1">
        <a:defRPr sz="3590" kern="1200">
          <a:solidFill>
            <a:schemeClr val="tx1"/>
          </a:solidFill>
          <a:latin typeface="+mn-lt"/>
          <a:ea typeface="+mn-ea"/>
          <a:cs typeface="+mn-cs"/>
        </a:defRPr>
      </a:lvl6pPr>
      <a:lvl7pPr marL="5471861" algn="l" defTabSz="1823954" rtl="0" eaLnBrk="1" latinLnBrk="0" hangingPunct="1">
        <a:defRPr sz="3590" kern="1200">
          <a:solidFill>
            <a:schemeClr val="tx1"/>
          </a:solidFill>
          <a:latin typeface="+mn-lt"/>
          <a:ea typeface="+mn-ea"/>
          <a:cs typeface="+mn-cs"/>
        </a:defRPr>
      </a:lvl7pPr>
      <a:lvl8pPr marL="6383838" algn="l" defTabSz="1823954" rtl="0" eaLnBrk="1" latinLnBrk="0" hangingPunct="1">
        <a:defRPr sz="3590" kern="1200">
          <a:solidFill>
            <a:schemeClr val="tx1"/>
          </a:solidFill>
          <a:latin typeface="+mn-lt"/>
          <a:ea typeface="+mn-ea"/>
          <a:cs typeface="+mn-cs"/>
        </a:defRPr>
      </a:lvl8pPr>
      <a:lvl9pPr marL="7295815" algn="l" defTabSz="1823954" rtl="0" eaLnBrk="1" latinLnBrk="0" hangingPunct="1">
        <a:defRPr sz="35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9.png"/><Relationship Id="rId7" Type="http://schemas.openxmlformats.org/officeDocument/2006/relationships/diagramLayout" Target="../diagrams/layout1.xm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diagramData" Target="../diagrams/data1.xml"/><Relationship Id="rId5" Type="http://schemas.openxmlformats.org/officeDocument/2006/relationships/image" Target="../media/image31.jpeg"/><Relationship Id="rId10" Type="http://schemas.microsoft.com/office/2007/relationships/diagramDrawing" Target="../diagrams/drawing1.xml"/><Relationship Id="rId4" Type="http://schemas.openxmlformats.org/officeDocument/2006/relationships/image" Target="../media/image30.jpeg"/><Relationship Id="rId9" Type="http://schemas.openxmlformats.org/officeDocument/2006/relationships/diagramColors" Target="../diagrams/colors1.xml"/></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diagramColors" Target="../diagrams/colors3.xml"/><Relationship Id="rId3" Type="http://schemas.openxmlformats.org/officeDocument/2006/relationships/image" Target="../media/image32.jpeg"/><Relationship Id="rId7" Type="http://schemas.openxmlformats.org/officeDocument/2006/relationships/diagramColors" Target="../diagrams/colors2.xml"/><Relationship Id="rId12" Type="http://schemas.openxmlformats.org/officeDocument/2006/relationships/diagramQuickStyle" Target="../diagrams/quickStyle3.xml"/><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diagramQuickStyle" Target="../diagrams/quickStyle2.xml"/><Relationship Id="rId11" Type="http://schemas.openxmlformats.org/officeDocument/2006/relationships/diagramLayout" Target="../diagrams/layout3.xml"/><Relationship Id="rId5" Type="http://schemas.openxmlformats.org/officeDocument/2006/relationships/diagramLayout" Target="../diagrams/layout2.xml"/><Relationship Id="rId10" Type="http://schemas.openxmlformats.org/officeDocument/2006/relationships/diagramData" Target="../diagrams/data3.xml"/><Relationship Id="rId4" Type="http://schemas.openxmlformats.org/officeDocument/2006/relationships/diagramData" Target="../diagrams/data2.xml"/><Relationship Id="rId9" Type="http://schemas.openxmlformats.org/officeDocument/2006/relationships/image" Target="../media/image33.png"/><Relationship Id="rId14" Type="http://schemas.microsoft.com/office/2007/relationships/diagramDrawing" Target="../diagrams/drawing3.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4.jpeg"/><Relationship Id="rId7" Type="http://schemas.openxmlformats.org/officeDocument/2006/relationships/diagramQuickStyle" Target="../diagrams/quickStyle4.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diagramLayout" Target="../diagrams/layout4.xml"/><Relationship Id="rId11" Type="http://schemas.openxmlformats.org/officeDocument/2006/relationships/hyperlink" Target="https://en.wikipedia.org/wiki/en:Creative_Commons" TargetMode="External"/><Relationship Id="rId5" Type="http://schemas.openxmlformats.org/officeDocument/2006/relationships/diagramData" Target="../diagrams/data4.xml"/><Relationship Id="rId10" Type="http://schemas.openxmlformats.org/officeDocument/2006/relationships/image" Target="../media/image36.jpeg"/><Relationship Id="rId4" Type="http://schemas.openxmlformats.org/officeDocument/2006/relationships/image" Target="../media/image35.png"/><Relationship Id="rId9" Type="http://schemas.microsoft.com/office/2007/relationships/diagramDrawing" Target="../diagrams/drawing4.xml"/></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37.jpeg"/><Relationship Id="rId7" Type="http://schemas.openxmlformats.org/officeDocument/2006/relationships/diagramLayout" Target="../diagrams/layout5.xm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diagramData" Target="../diagrams/data5.xml"/><Relationship Id="rId5" Type="http://schemas.openxmlformats.org/officeDocument/2006/relationships/image" Target="../media/image39.png"/><Relationship Id="rId10" Type="http://schemas.microsoft.com/office/2007/relationships/diagramDrawing" Target="../diagrams/drawing5.xml"/><Relationship Id="rId4" Type="http://schemas.openxmlformats.org/officeDocument/2006/relationships/image" Target="../media/image38.jpeg"/><Relationship Id="rId9" Type="http://schemas.openxmlformats.org/officeDocument/2006/relationships/diagramColors" Target="../diagrams/colors5.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hyperlink" Target="https://european-union.europa.eu/principles-countries-history/languages_en"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idx="4294967295"/>
          </p:nvPr>
        </p:nvSpPr>
        <p:spPr>
          <a:xfrm>
            <a:off x="771516" y="3607214"/>
            <a:ext cx="7813963" cy="4747005"/>
          </a:xfrm>
          <a:prstGeom prst="rect">
            <a:avLst/>
          </a:prstGeom>
        </p:spPr>
        <p:txBody>
          <a:bodyPr>
            <a:noAutofit/>
          </a:bodyPr>
          <a:lstStyle/>
          <a:p>
            <a:pPr algn="l"/>
            <a:r>
              <a:rPr lang="en-150" sz="12000" dirty="0">
                <a:solidFill>
                  <a:schemeClr val="bg1"/>
                </a:solidFill>
                <a:latin typeface="Bahnschrift bold" panose="020B0502040204020203" pitchFamily="34" charset="0"/>
              </a:rPr>
              <a:t>The</a:t>
            </a:r>
            <a:br>
              <a:rPr lang="en-150" sz="12000" dirty="0">
                <a:solidFill>
                  <a:schemeClr val="bg1"/>
                </a:solidFill>
                <a:latin typeface="Bahnschrift bold" panose="020B0502040204020203" pitchFamily="34" charset="0"/>
              </a:rPr>
            </a:br>
            <a:r>
              <a:rPr lang="en-150" sz="12000" dirty="0">
                <a:solidFill>
                  <a:schemeClr val="bg1"/>
                </a:solidFill>
                <a:latin typeface="Bahnschrift bold" panose="020B0502040204020203" pitchFamily="34" charset="0"/>
              </a:rPr>
              <a:t>European</a:t>
            </a:r>
            <a:br>
              <a:rPr lang="en-150" sz="12000" dirty="0">
                <a:solidFill>
                  <a:schemeClr val="bg1"/>
                </a:solidFill>
                <a:latin typeface="Bahnschrift bold" panose="020B0502040204020203" pitchFamily="34" charset="0"/>
              </a:rPr>
            </a:br>
            <a:r>
              <a:rPr lang="en-150" sz="12000" dirty="0">
                <a:solidFill>
                  <a:schemeClr val="bg1"/>
                </a:solidFill>
                <a:latin typeface="Bahnschrift bold" panose="020B0502040204020203" pitchFamily="34" charset="0"/>
              </a:rPr>
              <a:t>Union </a:t>
            </a:r>
          </a:p>
        </p:txBody>
      </p:sp>
      <p:sp>
        <p:nvSpPr>
          <p:cNvPr id="12" name="Subtitle"/>
          <p:cNvSpPr txBox="1"/>
          <p:nvPr/>
        </p:nvSpPr>
        <p:spPr>
          <a:xfrm>
            <a:off x="771515" y="8512884"/>
            <a:ext cx="10453503" cy="1354217"/>
          </a:xfrm>
          <a:prstGeom prst="rect">
            <a:avLst/>
          </a:prstGeom>
          <a:noFill/>
          <a:ln>
            <a:noFill/>
          </a:ln>
        </p:spPr>
        <p:txBody>
          <a:bodyPr wrap="none" rtlCol="0">
            <a:spAutoFit/>
          </a:bodyPr>
          <a:lstStyle/>
          <a:p>
            <a:r>
              <a:rPr lang="en-150" sz="8200" dirty="0">
                <a:solidFill>
                  <a:schemeClr val="bg1"/>
                </a:solidFill>
                <a:latin typeface="Bahnschrift Light" panose="020B0502040204020203" pitchFamily="34" charset="0"/>
              </a:rPr>
              <a:t>A unique organisation</a:t>
            </a:r>
          </a:p>
        </p:txBody>
      </p:sp>
      <p:sp>
        <p:nvSpPr>
          <p:cNvPr id="3" name="Quote"/>
          <p:cNvSpPr>
            <a:spLocks noGrp="1"/>
          </p:cNvSpPr>
          <p:nvPr>
            <p:ph type="subTitle" idx="4294967295"/>
          </p:nvPr>
        </p:nvSpPr>
        <p:spPr>
          <a:xfrm>
            <a:off x="11916665" y="5980716"/>
            <a:ext cx="11694805" cy="1857879"/>
          </a:xfrm>
          <a:prstGeom prst="rect">
            <a:avLst/>
          </a:prstGeom>
        </p:spPr>
        <p:txBody>
          <a:bodyPr lIns="91440" tIns="45720" rIns="91440" bIns="45720" anchor="t">
            <a:noAutofit/>
          </a:bodyPr>
          <a:lstStyle/>
          <a:p>
            <a:pPr marL="0" indent="0">
              <a:lnSpc>
                <a:spcPct val="70000"/>
              </a:lnSpc>
              <a:buNone/>
            </a:pPr>
            <a:r>
              <a:rPr lang="en-150" sz="4400" dirty="0">
                <a:solidFill>
                  <a:srgbClr val="F3CA57"/>
                </a:solidFill>
                <a:latin typeface="Bahnschrift SemiBold" panose="020B0502040204020203" pitchFamily="34" charset="0"/>
              </a:rPr>
              <a:t>“World peace cannot be safeguarded without the making of creative efforts proportionate to the dangers which threaten it.”</a:t>
            </a:r>
          </a:p>
        </p:txBody>
      </p:sp>
      <p:sp>
        <p:nvSpPr>
          <p:cNvPr id="4" name="Quote attribution"/>
          <p:cNvSpPr/>
          <p:nvPr/>
        </p:nvSpPr>
        <p:spPr>
          <a:xfrm>
            <a:off x="20219433" y="7830999"/>
            <a:ext cx="3744936" cy="523220"/>
          </a:xfrm>
          <a:prstGeom prst="rect">
            <a:avLst/>
          </a:prstGeom>
        </p:spPr>
        <p:txBody>
          <a:bodyPr wrap="none">
            <a:spAutoFit/>
          </a:bodyPr>
          <a:lstStyle/>
          <a:p>
            <a:r>
              <a:rPr lang="en-150" sz="2800" dirty="0">
                <a:solidFill>
                  <a:srgbClr val="F3CA57"/>
                </a:solidFill>
                <a:latin typeface="Bahnschrift SemiBold" panose="020B0502040204020203" pitchFamily="34" charset="0"/>
              </a:rPr>
              <a:t>Robert Schuman, 1950</a:t>
            </a:r>
          </a:p>
        </p:txBody>
      </p:sp>
    </p:spTree>
    <p:extLst>
      <p:ext uri="{BB962C8B-B14F-4D97-AF65-F5344CB8AC3E}">
        <p14:creationId xmlns:p14="http://schemas.microsoft.com/office/powerpoint/2010/main" val="402482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
                                        <p:tgtEl>
                                          <p:spTgt spid="2"/>
                                        </p:tgtEl>
                                      </p:cBhvr>
                                    </p:animEffect>
                                  </p:childTnLst>
                                </p:cTn>
                              </p:par>
                            </p:childTnLst>
                          </p:cTn>
                        </p:par>
                        <p:par>
                          <p:cTn id="12" fill="hold">
                            <p:stCondLst>
                              <p:cond delay="800"/>
                            </p:stCondLst>
                            <p:childTnLst>
                              <p:par>
                                <p:cTn id="13" presetID="47"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300"/>
                                        <p:tgtEl>
                                          <p:spTgt spid="12"/>
                                        </p:tgtEl>
                                      </p:cBhvr>
                                    </p:animEffect>
                                    <p:anim calcmode="lin" valueType="num">
                                      <p:cBhvr>
                                        <p:cTn id="16" dur="300" fill="hold"/>
                                        <p:tgtEl>
                                          <p:spTgt spid="12"/>
                                        </p:tgtEl>
                                        <p:attrNameLst>
                                          <p:attrName>ppt_x</p:attrName>
                                        </p:attrNameLst>
                                      </p:cBhvr>
                                      <p:tavLst>
                                        <p:tav tm="0">
                                          <p:val>
                                            <p:strVal val="#ppt_x"/>
                                          </p:val>
                                        </p:tav>
                                        <p:tav tm="100000">
                                          <p:val>
                                            <p:strVal val="#ppt_x"/>
                                          </p:val>
                                        </p:tav>
                                      </p:tavLst>
                                    </p:anim>
                                    <p:anim calcmode="lin" valueType="num">
                                      <p:cBhvr>
                                        <p:cTn id="17" dur="30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1100"/>
                            </p:stCondLst>
                            <p:childTnLst>
                              <p:par>
                                <p:cTn id="19" presetID="42"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300"/>
                                        <p:tgtEl>
                                          <p:spTgt spid="4"/>
                                        </p:tgtEl>
                                      </p:cBhvr>
                                    </p:animEffect>
                                    <p:anim calcmode="lin" valueType="num">
                                      <p:cBhvr>
                                        <p:cTn id="22" dur="300" fill="hold"/>
                                        <p:tgtEl>
                                          <p:spTgt spid="4"/>
                                        </p:tgtEl>
                                        <p:attrNameLst>
                                          <p:attrName>ppt_x</p:attrName>
                                        </p:attrNameLst>
                                      </p:cBhvr>
                                      <p:tavLst>
                                        <p:tav tm="0">
                                          <p:val>
                                            <p:strVal val="#ppt_x"/>
                                          </p:val>
                                        </p:tav>
                                        <p:tav tm="100000">
                                          <p:val>
                                            <p:strVal val="#ppt_x"/>
                                          </p:val>
                                        </p:tav>
                                      </p:tavLst>
                                    </p:anim>
                                    <p:anim calcmode="lin" valueType="num">
                                      <p:cBhvr>
                                        <p:cTn id="23" dur="3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3" grpId="0" build="p" advAuto="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ctrTitle" idx="4294967295"/>
          </p:nvPr>
        </p:nvSpPr>
        <p:spPr>
          <a:xfrm>
            <a:off x="160338" y="-5422900"/>
            <a:ext cx="24318912" cy="3000375"/>
          </a:xfrm>
          <a:prstGeom prst="rect">
            <a:avLst/>
          </a:prstGeom>
        </p:spPr>
        <p:txBody>
          <a:bodyPr>
            <a:noAutofit/>
          </a:bodyPr>
          <a:lstStyle/>
          <a:p>
            <a:pPr algn="l"/>
            <a:r>
              <a:rPr lang="en-150" sz="12000" dirty="0">
                <a:solidFill>
                  <a:schemeClr val="bg1"/>
                </a:solidFill>
                <a:latin typeface="Bahnschrift bold" panose="020B0502040204020203" pitchFamily="34" charset="0"/>
              </a:rPr>
              <a:t>European integration in 1986: Spain and Portugal</a:t>
            </a:r>
          </a:p>
        </p:txBody>
      </p:sp>
      <p:sp>
        <p:nvSpPr>
          <p:cNvPr id="3" name="Title">
            <a:extLst>
              <a:ext uri="{FF2B5EF4-FFF2-40B4-BE49-F238E27FC236}">
                <a16:creationId xmlns:a16="http://schemas.microsoft.com/office/drawing/2014/main" id="{8C521C3C-630A-317B-BF92-D4CEBDF0ACFF}"/>
              </a:ext>
            </a:extLst>
          </p:cNvPr>
          <p:cNvSpPr txBox="1">
            <a:spLocks/>
          </p:cNvSpPr>
          <p:nvPr/>
        </p:nvSpPr>
        <p:spPr>
          <a:xfrm>
            <a:off x="518969" y="4649672"/>
            <a:ext cx="8527060" cy="2999152"/>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n-150" sz="12000" dirty="0">
                <a:solidFill>
                  <a:schemeClr val="bg1"/>
                </a:solidFill>
                <a:latin typeface="Bahnschrift bold" panose="020B0502040204020203" pitchFamily="34" charset="0"/>
              </a:rPr>
              <a:t>European</a:t>
            </a:r>
            <a:br>
              <a:rPr lang="en-150" sz="12000" dirty="0">
                <a:solidFill>
                  <a:schemeClr val="bg1"/>
                </a:solidFill>
                <a:latin typeface="Bahnschrift bold" panose="020B0502040204020203" pitchFamily="34" charset="0"/>
              </a:rPr>
            </a:br>
            <a:r>
              <a:rPr lang="en-150" sz="12000" dirty="0">
                <a:solidFill>
                  <a:schemeClr val="bg1"/>
                </a:solidFill>
                <a:latin typeface="Bahnschrift bold" panose="020B0502040204020203" pitchFamily="34" charset="0"/>
              </a:rPr>
              <a:t>integration</a:t>
            </a:r>
          </a:p>
        </p:txBody>
      </p:sp>
      <p:sp>
        <p:nvSpPr>
          <p:cNvPr id="32" name="Date"/>
          <p:cNvSpPr txBox="1">
            <a:spLocks/>
          </p:cNvSpPr>
          <p:nvPr/>
        </p:nvSpPr>
        <p:spPr>
          <a:xfrm>
            <a:off x="497197" y="8015851"/>
            <a:ext cx="3356348" cy="1121875"/>
          </a:xfrm>
          <a:prstGeom prst="rect">
            <a:avLst/>
          </a:prstGeom>
        </p:spPr>
        <p:txBody>
          <a:bodyPr vert="horz" lIns="91440" tIns="45720" rIns="91440" bIns="45720" rtlCol="0">
            <a:noAutofit/>
          </a:bodyPr>
          <a:lstStyle>
            <a:lvl1pPr marL="0" indent="0" algn="ctr" defTabSz="1823954" rtl="0" eaLnBrk="1" latinLnBrk="0" hangingPunct="1">
              <a:lnSpc>
                <a:spcPct val="90000"/>
              </a:lnSpc>
              <a:spcBef>
                <a:spcPts val="1995"/>
              </a:spcBef>
              <a:buFont typeface="Arial" panose="020B0604020202020204" pitchFamily="34" charset="0"/>
              <a:buNone/>
              <a:defRPr sz="4787" kern="1200">
                <a:solidFill>
                  <a:schemeClr val="tx1"/>
                </a:solidFill>
                <a:latin typeface="+mn-lt"/>
                <a:ea typeface="+mn-ea"/>
                <a:cs typeface="+mn-cs"/>
              </a:defRPr>
            </a:lvl1pPr>
            <a:lvl2pPr marL="911977" indent="0" algn="ctr" defTabSz="1823954" rtl="0" eaLnBrk="1" latinLnBrk="0" hangingPunct="1">
              <a:lnSpc>
                <a:spcPct val="90000"/>
              </a:lnSpc>
              <a:spcBef>
                <a:spcPts val="997"/>
              </a:spcBef>
              <a:buFont typeface="Arial" panose="020B0604020202020204" pitchFamily="34" charset="0"/>
              <a:buNone/>
              <a:defRPr sz="3989" kern="1200">
                <a:solidFill>
                  <a:schemeClr val="tx1"/>
                </a:solidFill>
                <a:latin typeface="+mn-lt"/>
                <a:ea typeface="+mn-ea"/>
                <a:cs typeface="+mn-cs"/>
              </a:defRPr>
            </a:lvl2pPr>
            <a:lvl3pPr marL="1823954" indent="0" algn="ctr" defTabSz="1823954" rtl="0" eaLnBrk="1" latinLnBrk="0" hangingPunct="1">
              <a:lnSpc>
                <a:spcPct val="90000"/>
              </a:lnSpc>
              <a:spcBef>
                <a:spcPts val="997"/>
              </a:spcBef>
              <a:buFont typeface="Arial" panose="020B0604020202020204" pitchFamily="34" charset="0"/>
              <a:buNone/>
              <a:defRPr sz="3590" kern="1200">
                <a:solidFill>
                  <a:schemeClr val="tx1"/>
                </a:solidFill>
                <a:latin typeface="+mn-lt"/>
                <a:ea typeface="+mn-ea"/>
                <a:cs typeface="+mn-cs"/>
              </a:defRPr>
            </a:lvl3pPr>
            <a:lvl4pPr marL="273593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4pPr>
            <a:lvl5pPr marL="3647907"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5pPr>
            <a:lvl6pPr marL="4559884"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6pPr>
            <a:lvl7pPr marL="547186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7pPr>
            <a:lvl8pPr marL="6383838"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8pPr>
            <a:lvl9pPr marL="7295815"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9pPr>
          </a:lstStyle>
          <a:p>
            <a:pPr algn="l">
              <a:lnSpc>
                <a:spcPct val="70000"/>
              </a:lnSpc>
            </a:pPr>
            <a:r>
              <a:rPr lang="en-150" sz="12000" dirty="0">
                <a:solidFill>
                  <a:srgbClr val="243C7C"/>
                </a:solidFill>
                <a:latin typeface="Bahnschrift bold" panose="020B0502040204020203" pitchFamily="34" charset="0"/>
              </a:rPr>
              <a:t>1986</a:t>
            </a:r>
          </a:p>
        </p:txBody>
      </p:sp>
      <p:sp>
        <p:nvSpPr>
          <p:cNvPr id="33" name="Text"/>
          <p:cNvSpPr/>
          <p:nvPr/>
        </p:nvSpPr>
        <p:spPr>
          <a:xfrm>
            <a:off x="578965" y="9535028"/>
            <a:ext cx="9207295" cy="1384995"/>
          </a:xfrm>
          <a:prstGeom prst="rect">
            <a:avLst/>
          </a:prstGeom>
        </p:spPr>
        <p:txBody>
          <a:bodyPr wrap="square">
            <a:spAutoFit/>
          </a:bodyPr>
          <a:lstStyle/>
          <a:p>
            <a:r>
              <a:rPr lang="en-150" sz="2800" dirty="0">
                <a:solidFill>
                  <a:schemeClr val="bg1"/>
                </a:solidFill>
                <a:latin typeface="Bahnschrift" panose="020B0502040204020203" pitchFamily="34" charset="0"/>
              </a:rPr>
              <a:t>With the accession of Spain and Portugal in 1986, the EU – still called the European Community – expanded southwards.</a:t>
            </a:r>
          </a:p>
        </p:txBody>
      </p:sp>
      <p:pic>
        <p:nvPicPr>
          <p:cNvPr id="34" name="Illustration" descr="A map of Europe showing the EU Member States in 1986: Belgium, Germany, France, Italy, Luxembourg, the Netherlands, Denmark, Ireland, the United Kingdom, Greece, Spain, and Portuga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084" y="-79706"/>
            <a:ext cx="24319088" cy="13679487"/>
          </a:xfrm>
          <a:prstGeom prst="rect">
            <a:avLst/>
          </a:prstGeom>
        </p:spPr>
      </p:pic>
    </p:spTree>
    <p:extLst>
      <p:ext uri="{BB962C8B-B14F-4D97-AF65-F5344CB8AC3E}">
        <p14:creationId xmlns:p14="http://schemas.microsoft.com/office/powerpoint/2010/main" val="2844751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withEffect">
                                  <p:stCondLst>
                                    <p:cond delay="0"/>
                                  </p:stCondLst>
                                  <p:iterate type="lt">
                                    <p:tmPct val="0"/>
                                  </p:iterate>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300"/>
                                        <p:tgtEl>
                                          <p:spTgt spid="32">
                                            <p:txEl>
                                              <p:pRg st="0" end="0"/>
                                            </p:txEl>
                                          </p:spTgt>
                                        </p:tgtEl>
                                      </p:cBhvr>
                                    </p:animEffect>
                                  </p:childTnLst>
                                </p:cTn>
                              </p:par>
                            </p:childTnLst>
                          </p:cTn>
                        </p:par>
                        <p:par>
                          <p:cTn id="8" fill="hold">
                            <p:stCondLst>
                              <p:cond delay="300"/>
                            </p:stCondLst>
                            <p:childTnLst>
                              <p:par>
                                <p:cTn id="9" presetID="2" presetClass="entr" presetSubtype="4"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200" fill="hold"/>
                                        <p:tgtEl>
                                          <p:spTgt spid="33"/>
                                        </p:tgtEl>
                                        <p:attrNameLst>
                                          <p:attrName>ppt_x</p:attrName>
                                        </p:attrNameLst>
                                      </p:cBhvr>
                                      <p:tavLst>
                                        <p:tav tm="0">
                                          <p:val>
                                            <p:strVal val="#ppt_x"/>
                                          </p:val>
                                        </p:tav>
                                        <p:tav tm="100000">
                                          <p:val>
                                            <p:strVal val="#ppt_x"/>
                                          </p:val>
                                        </p:tav>
                                      </p:tavLst>
                                    </p:anim>
                                    <p:anim calcmode="lin" valueType="num">
                                      <p:cBhvr additive="base">
                                        <p:cTn id="12" dur="2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1" build="allAtOnce"/>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ctrTitle" idx="4294967295"/>
          </p:nvPr>
        </p:nvSpPr>
        <p:spPr>
          <a:xfrm>
            <a:off x="138113" y="-4813300"/>
            <a:ext cx="24341137" cy="2998787"/>
          </a:xfrm>
          <a:prstGeom prst="rect">
            <a:avLst/>
          </a:prstGeom>
        </p:spPr>
        <p:txBody>
          <a:bodyPr>
            <a:noAutofit/>
          </a:bodyPr>
          <a:lstStyle/>
          <a:p>
            <a:pPr algn="l"/>
            <a:r>
              <a:rPr lang="en-150" sz="12000" dirty="0">
                <a:solidFill>
                  <a:schemeClr val="bg1"/>
                </a:solidFill>
                <a:latin typeface="Bahnschrift bold" panose="020B0502040204020203" pitchFamily="34" charset="0"/>
              </a:rPr>
              <a:t>European integration in 1995: Austria, Finland and Sweden</a:t>
            </a:r>
          </a:p>
        </p:txBody>
      </p:sp>
      <p:sp>
        <p:nvSpPr>
          <p:cNvPr id="3" name="Title">
            <a:extLst>
              <a:ext uri="{FF2B5EF4-FFF2-40B4-BE49-F238E27FC236}">
                <a16:creationId xmlns:a16="http://schemas.microsoft.com/office/drawing/2014/main" id="{CA58966D-AA2A-67AE-64CB-872896582152}"/>
              </a:ext>
            </a:extLst>
          </p:cNvPr>
          <p:cNvSpPr txBox="1">
            <a:spLocks/>
          </p:cNvSpPr>
          <p:nvPr/>
        </p:nvSpPr>
        <p:spPr>
          <a:xfrm>
            <a:off x="518968" y="4649672"/>
            <a:ext cx="8167831" cy="2999152"/>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n-150" sz="12000" dirty="0">
                <a:solidFill>
                  <a:schemeClr val="bg1"/>
                </a:solidFill>
                <a:latin typeface="Bahnschrift bold" panose="020B0502040204020203" pitchFamily="34" charset="0"/>
              </a:rPr>
              <a:t>European</a:t>
            </a:r>
            <a:br>
              <a:rPr lang="en-150" sz="12000" dirty="0">
                <a:solidFill>
                  <a:schemeClr val="bg1"/>
                </a:solidFill>
                <a:latin typeface="Bahnschrift bold" panose="020B0502040204020203" pitchFamily="34" charset="0"/>
              </a:rPr>
            </a:br>
            <a:r>
              <a:rPr lang="en-150" sz="12000" dirty="0">
                <a:solidFill>
                  <a:schemeClr val="bg1"/>
                </a:solidFill>
                <a:latin typeface="Bahnschrift bold" panose="020B0502040204020203" pitchFamily="34" charset="0"/>
              </a:rPr>
              <a:t>integration</a:t>
            </a:r>
          </a:p>
        </p:txBody>
      </p:sp>
      <p:sp>
        <p:nvSpPr>
          <p:cNvPr id="35" name="Date"/>
          <p:cNvSpPr txBox="1">
            <a:spLocks/>
          </p:cNvSpPr>
          <p:nvPr/>
        </p:nvSpPr>
        <p:spPr>
          <a:xfrm>
            <a:off x="486312" y="8004966"/>
            <a:ext cx="3356348" cy="1121875"/>
          </a:xfrm>
          <a:prstGeom prst="rect">
            <a:avLst/>
          </a:prstGeom>
        </p:spPr>
        <p:txBody>
          <a:bodyPr vert="horz" lIns="91440" tIns="45720" rIns="91440" bIns="45720" rtlCol="0">
            <a:noAutofit/>
          </a:bodyPr>
          <a:lstStyle>
            <a:lvl1pPr marL="0" indent="0" algn="ctr" defTabSz="1823954" rtl="0" eaLnBrk="1" latinLnBrk="0" hangingPunct="1">
              <a:lnSpc>
                <a:spcPct val="90000"/>
              </a:lnSpc>
              <a:spcBef>
                <a:spcPts val="1995"/>
              </a:spcBef>
              <a:buFont typeface="Arial" panose="020B0604020202020204" pitchFamily="34" charset="0"/>
              <a:buNone/>
              <a:defRPr sz="4787" kern="1200">
                <a:solidFill>
                  <a:schemeClr val="tx1"/>
                </a:solidFill>
                <a:latin typeface="+mn-lt"/>
                <a:ea typeface="+mn-ea"/>
                <a:cs typeface="+mn-cs"/>
              </a:defRPr>
            </a:lvl1pPr>
            <a:lvl2pPr marL="911977" indent="0" algn="ctr" defTabSz="1823954" rtl="0" eaLnBrk="1" latinLnBrk="0" hangingPunct="1">
              <a:lnSpc>
                <a:spcPct val="90000"/>
              </a:lnSpc>
              <a:spcBef>
                <a:spcPts val="997"/>
              </a:spcBef>
              <a:buFont typeface="Arial" panose="020B0604020202020204" pitchFamily="34" charset="0"/>
              <a:buNone/>
              <a:defRPr sz="3989" kern="1200">
                <a:solidFill>
                  <a:schemeClr val="tx1"/>
                </a:solidFill>
                <a:latin typeface="+mn-lt"/>
                <a:ea typeface="+mn-ea"/>
                <a:cs typeface="+mn-cs"/>
              </a:defRPr>
            </a:lvl2pPr>
            <a:lvl3pPr marL="1823954" indent="0" algn="ctr" defTabSz="1823954" rtl="0" eaLnBrk="1" latinLnBrk="0" hangingPunct="1">
              <a:lnSpc>
                <a:spcPct val="90000"/>
              </a:lnSpc>
              <a:spcBef>
                <a:spcPts val="997"/>
              </a:spcBef>
              <a:buFont typeface="Arial" panose="020B0604020202020204" pitchFamily="34" charset="0"/>
              <a:buNone/>
              <a:defRPr sz="3590" kern="1200">
                <a:solidFill>
                  <a:schemeClr val="tx1"/>
                </a:solidFill>
                <a:latin typeface="+mn-lt"/>
                <a:ea typeface="+mn-ea"/>
                <a:cs typeface="+mn-cs"/>
              </a:defRPr>
            </a:lvl3pPr>
            <a:lvl4pPr marL="273593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4pPr>
            <a:lvl5pPr marL="3647907"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5pPr>
            <a:lvl6pPr marL="4559884"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6pPr>
            <a:lvl7pPr marL="547186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7pPr>
            <a:lvl8pPr marL="6383838"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8pPr>
            <a:lvl9pPr marL="7295815"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9pPr>
          </a:lstStyle>
          <a:p>
            <a:pPr algn="l">
              <a:lnSpc>
                <a:spcPct val="70000"/>
              </a:lnSpc>
            </a:pPr>
            <a:r>
              <a:rPr lang="en-150" sz="12000" dirty="0">
                <a:solidFill>
                  <a:srgbClr val="243C7C"/>
                </a:solidFill>
                <a:latin typeface="Bahnschrift bold" panose="020B0502040204020203" pitchFamily="34" charset="0"/>
              </a:rPr>
              <a:t>1995</a:t>
            </a:r>
          </a:p>
        </p:txBody>
      </p:sp>
      <p:sp>
        <p:nvSpPr>
          <p:cNvPr id="36" name="Text"/>
          <p:cNvSpPr/>
          <p:nvPr/>
        </p:nvSpPr>
        <p:spPr>
          <a:xfrm>
            <a:off x="568080" y="9524143"/>
            <a:ext cx="9207295" cy="954107"/>
          </a:xfrm>
          <a:prstGeom prst="rect">
            <a:avLst/>
          </a:prstGeom>
        </p:spPr>
        <p:txBody>
          <a:bodyPr wrap="square">
            <a:spAutoFit/>
          </a:bodyPr>
          <a:lstStyle/>
          <a:p>
            <a:r>
              <a:rPr lang="en-150" sz="2800" dirty="0">
                <a:solidFill>
                  <a:schemeClr val="bg1"/>
                </a:solidFill>
                <a:latin typeface="Bahnschrift" panose="020B0502040204020203" pitchFamily="34" charset="0"/>
              </a:rPr>
              <a:t>In 1995 Austria, Finland and Sweden joined the European Union. </a:t>
            </a:r>
          </a:p>
        </p:txBody>
      </p:sp>
      <p:pic>
        <p:nvPicPr>
          <p:cNvPr id="37" name="Illustration" descr="A map of Europe showing the EU Member States in 1995: Belgium, Germany, France, Italy, Luxembourg, the Netherlands, Denmark, Ireland, the United Kingdom, Greece, Spain, Portugal, Austria, Finland and Swed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511" y="-81118"/>
            <a:ext cx="24319088" cy="13679487"/>
          </a:xfrm>
          <a:prstGeom prst="rect">
            <a:avLst/>
          </a:prstGeom>
        </p:spPr>
      </p:pic>
    </p:spTree>
    <p:extLst>
      <p:ext uri="{BB962C8B-B14F-4D97-AF65-F5344CB8AC3E}">
        <p14:creationId xmlns:p14="http://schemas.microsoft.com/office/powerpoint/2010/main" val="381478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withEffect">
                                  <p:stCondLst>
                                    <p:cond delay="0"/>
                                  </p:stCondLst>
                                  <p:iterate type="lt">
                                    <p:tmPct val="0"/>
                                  </p:iterate>
                                  <p:childTnLst>
                                    <p:set>
                                      <p:cBhvr>
                                        <p:cTn id="6" dur="1" fill="hold">
                                          <p:stCondLst>
                                            <p:cond delay="0"/>
                                          </p:stCondLst>
                                        </p:cTn>
                                        <p:tgtEl>
                                          <p:spTgt spid="35">
                                            <p:txEl>
                                              <p:pRg st="0" end="0"/>
                                            </p:txEl>
                                          </p:spTgt>
                                        </p:tgtEl>
                                        <p:attrNameLst>
                                          <p:attrName>style.visibility</p:attrName>
                                        </p:attrNameLst>
                                      </p:cBhvr>
                                      <p:to>
                                        <p:strVal val="visible"/>
                                      </p:to>
                                    </p:set>
                                    <p:animEffect transition="in" filter="barn(inVertical)">
                                      <p:cBhvr>
                                        <p:cTn id="7" dur="300"/>
                                        <p:tgtEl>
                                          <p:spTgt spid="35">
                                            <p:txEl>
                                              <p:pRg st="0" end="0"/>
                                            </p:txEl>
                                          </p:spTgt>
                                        </p:tgtEl>
                                      </p:cBhvr>
                                    </p:animEffect>
                                  </p:childTnLst>
                                </p:cTn>
                              </p:par>
                            </p:childTnLst>
                          </p:cTn>
                        </p:par>
                        <p:par>
                          <p:cTn id="8" fill="hold">
                            <p:stCondLst>
                              <p:cond delay="300"/>
                            </p:stCondLst>
                            <p:childTnLst>
                              <p:par>
                                <p:cTn id="9" presetID="2" presetClass="entr" presetSubtype="4"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200" fill="hold"/>
                                        <p:tgtEl>
                                          <p:spTgt spid="36"/>
                                        </p:tgtEl>
                                        <p:attrNameLst>
                                          <p:attrName>ppt_x</p:attrName>
                                        </p:attrNameLst>
                                      </p:cBhvr>
                                      <p:tavLst>
                                        <p:tav tm="0">
                                          <p:val>
                                            <p:strVal val="#ppt_x"/>
                                          </p:val>
                                        </p:tav>
                                        <p:tav tm="100000">
                                          <p:val>
                                            <p:strVal val="#ppt_x"/>
                                          </p:val>
                                        </p:tav>
                                      </p:tavLst>
                                    </p:anim>
                                    <p:anim calcmode="lin" valueType="num">
                                      <p:cBhvr additive="base">
                                        <p:cTn id="12" dur="2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build="allAtOnce"/>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ctrTitle" idx="4294967295"/>
          </p:nvPr>
        </p:nvSpPr>
        <p:spPr>
          <a:xfrm>
            <a:off x="0" y="-4838700"/>
            <a:ext cx="24457025" cy="2998787"/>
          </a:xfrm>
          <a:prstGeom prst="rect">
            <a:avLst/>
          </a:prstGeom>
        </p:spPr>
        <p:txBody>
          <a:bodyPr>
            <a:noAutofit/>
          </a:bodyPr>
          <a:lstStyle/>
          <a:p>
            <a:pPr algn="l"/>
            <a:r>
              <a:rPr lang="en-150" sz="12000" dirty="0">
                <a:solidFill>
                  <a:schemeClr val="bg1"/>
                </a:solidFill>
                <a:latin typeface="Bahnschrift bold" panose="020B0502040204020203" pitchFamily="34" charset="0"/>
              </a:rPr>
              <a:t>European integration in 2004: 10 countries join the EU</a:t>
            </a:r>
          </a:p>
        </p:txBody>
      </p:sp>
      <p:sp>
        <p:nvSpPr>
          <p:cNvPr id="3" name="Title">
            <a:extLst>
              <a:ext uri="{FF2B5EF4-FFF2-40B4-BE49-F238E27FC236}">
                <a16:creationId xmlns:a16="http://schemas.microsoft.com/office/drawing/2014/main" id="{E06BD6AB-6B0D-5044-CECB-11A76E19451F}"/>
              </a:ext>
            </a:extLst>
          </p:cNvPr>
          <p:cNvSpPr txBox="1">
            <a:spLocks/>
          </p:cNvSpPr>
          <p:nvPr/>
        </p:nvSpPr>
        <p:spPr>
          <a:xfrm>
            <a:off x="518968" y="4682329"/>
            <a:ext cx="8690345" cy="2999152"/>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n-150" sz="12000" dirty="0">
                <a:solidFill>
                  <a:schemeClr val="bg1"/>
                </a:solidFill>
                <a:latin typeface="Bahnschrift bold" panose="020B0502040204020203" pitchFamily="34" charset="0"/>
              </a:rPr>
              <a:t>European</a:t>
            </a:r>
            <a:br>
              <a:rPr lang="en-150" sz="12000" dirty="0">
                <a:solidFill>
                  <a:schemeClr val="bg1"/>
                </a:solidFill>
                <a:latin typeface="Bahnschrift bold" panose="020B0502040204020203" pitchFamily="34" charset="0"/>
              </a:rPr>
            </a:br>
            <a:r>
              <a:rPr lang="en-150" sz="12000" dirty="0">
                <a:solidFill>
                  <a:schemeClr val="bg1"/>
                </a:solidFill>
                <a:latin typeface="Bahnschrift bold" panose="020B0502040204020203" pitchFamily="34" charset="0"/>
              </a:rPr>
              <a:t>integration</a:t>
            </a:r>
          </a:p>
        </p:txBody>
      </p:sp>
      <p:sp>
        <p:nvSpPr>
          <p:cNvPr id="38" name="Date"/>
          <p:cNvSpPr txBox="1">
            <a:spLocks/>
          </p:cNvSpPr>
          <p:nvPr/>
        </p:nvSpPr>
        <p:spPr>
          <a:xfrm>
            <a:off x="508084" y="8026738"/>
            <a:ext cx="3682926" cy="1150890"/>
          </a:xfrm>
          <a:prstGeom prst="rect">
            <a:avLst/>
          </a:prstGeom>
        </p:spPr>
        <p:txBody>
          <a:bodyPr vert="horz" lIns="91440" tIns="45720" rIns="91440" bIns="45720" rtlCol="0">
            <a:noAutofit/>
          </a:bodyPr>
          <a:lstStyle>
            <a:lvl1pPr marL="0" indent="0" algn="ctr" defTabSz="1823954" rtl="0" eaLnBrk="1" latinLnBrk="0" hangingPunct="1">
              <a:lnSpc>
                <a:spcPct val="90000"/>
              </a:lnSpc>
              <a:spcBef>
                <a:spcPts val="1995"/>
              </a:spcBef>
              <a:buFont typeface="Arial" panose="020B0604020202020204" pitchFamily="34" charset="0"/>
              <a:buNone/>
              <a:defRPr sz="4787" kern="1200">
                <a:solidFill>
                  <a:schemeClr val="tx1"/>
                </a:solidFill>
                <a:latin typeface="+mn-lt"/>
                <a:ea typeface="+mn-ea"/>
                <a:cs typeface="+mn-cs"/>
              </a:defRPr>
            </a:lvl1pPr>
            <a:lvl2pPr marL="911977" indent="0" algn="ctr" defTabSz="1823954" rtl="0" eaLnBrk="1" latinLnBrk="0" hangingPunct="1">
              <a:lnSpc>
                <a:spcPct val="90000"/>
              </a:lnSpc>
              <a:spcBef>
                <a:spcPts val="997"/>
              </a:spcBef>
              <a:buFont typeface="Arial" panose="020B0604020202020204" pitchFamily="34" charset="0"/>
              <a:buNone/>
              <a:defRPr sz="3989" kern="1200">
                <a:solidFill>
                  <a:schemeClr val="tx1"/>
                </a:solidFill>
                <a:latin typeface="+mn-lt"/>
                <a:ea typeface="+mn-ea"/>
                <a:cs typeface="+mn-cs"/>
              </a:defRPr>
            </a:lvl2pPr>
            <a:lvl3pPr marL="1823954" indent="0" algn="ctr" defTabSz="1823954" rtl="0" eaLnBrk="1" latinLnBrk="0" hangingPunct="1">
              <a:lnSpc>
                <a:spcPct val="90000"/>
              </a:lnSpc>
              <a:spcBef>
                <a:spcPts val="997"/>
              </a:spcBef>
              <a:buFont typeface="Arial" panose="020B0604020202020204" pitchFamily="34" charset="0"/>
              <a:buNone/>
              <a:defRPr sz="3590" kern="1200">
                <a:solidFill>
                  <a:schemeClr val="tx1"/>
                </a:solidFill>
                <a:latin typeface="+mn-lt"/>
                <a:ea typeface="+mn-ea"/>
                <a:cs typeface="+mn-cs"/>
              </a:defRPr>
            </a:lvl3pPr>
            <a:lvl4pPr marL="273593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4pPr>
            <a:lvl5pPr marL="3647907"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5pPr>
            <a:lvl6pPr marL="4559884"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6pPr>
            <a:lvl7pPr marL="547186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7pPr>
            <a:lvl8pPr marL="6383838"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8pPr>
            <a:lvl9pPr marL="7295815"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9pPr>
          </a:lstStyle>
          <a:p>
            <a:pPr algn="l">
              <a:lnSpc>
                <a:spcPct val="70000"/>
              </a:lnSpc>
            </a:pPr>
            <a:r>
              <a:rPr lang="en-150" sz="12000" dirty="0">
                <a:solidFill>
                  <a:srgbClr val="243C7C"/>
                </a:solidFill>
                <a:latin typeface="Bahnschrift bold" panose="020B0502040204020203" pitchFamily="34" charset="0"/>
              </a:rPr>
              <a:t>2004</a:t>
            </a:r>
          </a:p>
        </p:txBody>
      </p:sp>
      <p:sp>
        <p:nvSpPr>
          <p:cNvPr id="39" name="Text"/>
          <p:cNvSpPr/>
          <p:nvPr/>
        </p:nvSpPr>
        <p:spPr>
          <a:xfrm>
            <a:off x="557195" y="9513258"/>
            <a:ext cx="9207295" cy="1384995"/>
          </a:xfrm>
          <a:prstGeom prst="rect">
            <a:avLst/>
          </a:prstGeom>
        </p:spPr>
        <p:txBody>
          <a:bodyPr wrap="square">
            <a:spAutoFit/>
          </a:bodyPr>
          <a:lstStyle/>
          <a:p>
            <a:r>
              <a:rPr lang="en-150" sz="2800" dirty="0">
                <a:solidFill>
                  <a:schemeClr val="bg1"/>
                </a:solidFill>
                <a:latin typeface="Bahnschrift" panose="020B0502040204020203" pitchFamily="34" charset="0"/>
              </a:rPr>
              <a:t>The 2004 enlargement reunited the continent after the fall of the Berlin Wall and the collapse of the Soviet Union.</a:t>
            </a:r>
          </a:p>
        </p:txBody>
      </p:sp>
      <p:pic>
        <p:nvPicPr>
          <p:cNvPr id="40" name="Illustration" descr="A map of Europe showing the EU Member States in 2004: Belgium, Germany, France, Italy, Luxembourg, the Netherlands, Denmark, Ireland, the United Kingdom, Greece, Spain, Portugal, Austria, Finland, Sweden, the Czech Republic, Estonia, Cyprus, Latvia, Lithuania, Hungary, Malta, Poland, Slovenia, and Slovak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836" y="-79331"/>
            <a:ext cx="24319088" cy="13679487"/>
          </a:xfrm>
          <a:prstGeom prst="rect">
            <a:avLst/>
          </a:prstGeom>
        </p:spPr>
      </p:pic>
    </p:spTree>
    <p:extLst>
      <p:ext uri="{BB962C8B-B14F-4D97-AF65-F5344CB8AC3E}">
        <p14:creationId xmlns:p14="http://schemas.microsoft.com/office/powerpoint/2010/main" val="162974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withEffect">
                                  <p:stCondLst>
                                    <p:cond delay="0"/>
                                  </p:stCondLst>
                                  <p:iterate type="lt">
                                    <p:tmPct val="0"/>
                                  </p:iterate>
                                  <p:childTnLst>
                                    <p:set>
                                      <p:cBhvr>
                                        <p:cTn id="6" dur="1" fill="hold">
                                          <p:stCondLst>
                                            <p:cond delay="0"/>
                                          </p:stCondLst>
                                        </p:cTn>
                                        <p:tgtEl>
                                          <p:spTgt spid="38">
                                            <p:txEl>
                                              <p:pRg st="0" end="0"/>
                                            </p:txEl>
                                          </p:spTgt>
                                        </p:tgtEl>
                                        <p:attrNameLst>
                                          <p:attrName>style.visibility</p:attrName>
                                        </p:attrNameLst>
                                      </p:cBhvr>
                                      <p:to>
                                        <p:strVal val="visible"/>
                                      </p:to>
                                    </p:set>
                                    <p:animEffect transition="in" filter="barn(inVertical)">
                                      <p:cBhvr>
                                        <p:cTn id="7" dur="300"/>
                                        <p:tgtEl>
                                          <p:spTgt spid="38">
                                            <p:txEl>
                                              <p:pRg st="0" end="0"/>
                                            </p:txEl>
                                          </p:spTgt>
                                        </p:tgtEl>
                                      </p:cBhvr>
                                    </p:animEffect>
                                  </p:childTnLst>
                                </p:cTn>
                              </p:par>
                            </p:childTnLst>
                          </p:cTn>
                        </p:par>
                        <p:par>
                          <p:cTn id="8" fill="hold">
                            <p:stCondLst>
                              <p:cond delay="300"/>
                            </p:stCondLst>
                            <p:childTnLst>
                              <p:par>
                                <p:cTn id="9" presetID="2" presetClass="entr" presetSubtype="4"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200" fill="hold"/>
                                        <p:tgtEl>
                                          <p:spTgt spid="39"/>
                                        </p:tgtEl>
                                        <p:attrNameLst>
                                          <p:attrName>ppt_x</p:attrName>
                                        </p:attrNameLst>
                                      </p:cBhvr>
                                      <p:tavLst>
                                        <p:tav tm="0">
                                          <p:val>
                                            <p:strVal val="#ppt_x"/>
                                          </p:val>
                                        </p:tav>
                                        <p:tav tm="100000">
                                          <p:val>
                                            <p:strVal val="#ppt_x"/>
                                          </p:val>
                                        </p:tav>
                                      </p:tavLst>
                                    </p:anim>
                                    <p:anim calcmode="lin" valueType="num">
                                      <p:cBhvr additive="base">
                                        <p:cTn id="12" dur="2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1" build="allAtOnce"/>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ctrTitle" idx="4294967295"/>
          </p:nvPr>
        </p:nvSpPr>
        <p:spPr>
          <a:xfrm>
            <a:off x="0" y="-4886325"/>
            <a:ext cx="24479250" cy="2998787"/>
          </a:xfrm>
          <a:prstGeom prst="rect">
            <a:avLst/>
          </a:prstGeom>
        </p:spPr>
        <p:txBody>
          <a:bodyPr>
            <a:noAutofit/>
          </a:bodyPr>
          <a:lstStyle/>
          <a:p>
            <a:pPr algn="l"/>
            <a:r>
              <a:rPr lang="en-150" sz="12000" dirty="0">
                <a:solidFill>
                  <a:schemeClr val="bg1"/>
                </a:solidFill>
                <a:latin typeface="Bahnschrift bold" panose="020B0502040204020203" pitchFamily="34" charset="0"/>
              </a:rPr>
              <a:t>European integration in 2007: Bulgaria and Romania</a:t>
            </a:r>
          </a:p>
        </p:txBody>
      </p:sp>
      <p:sp>
        <p:nvSpPr>
          <p:cNvPr id="7" name="Title">
            <a:extLst>
              <a:ext uri="{FF2B5EF4-FFF2-40B4-BE49-F238E27FC236}">
                <a16:creationId xmlns:a16="http://schemas.microsoft.com/office/drawing/2014/main" id="{C7DE3D9B-5C22-1E33-B3D2-8C014BDF9022}"/>
              </a:ext>
            </a:extLst>
          </p:cNvPr>
          <p:cNvSpPr txBox="1">
            <a:spLocks/>
          </p:cNvSpPr>
          <p:nvPr/>
        </p:nvSpPr>
        <p:spPr>
          <a:xfrm>
            <a:off x="518969" y="4649672"/>
            <a:ext cx="8853631" cy="2999152"/>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n-150" sz="12000" dirty="0">
                <a:solidFill>
                  <a:schemeClr val="bg1"/>
                </a:solidFill>
                <a:latin typeface="Bahnschrift bold" panose="020B0502040204020203" pitchFamily="34" charset="0"/>
              </a:rPr>
              <a:t>European</a:t>
            </a:r>
            <a:br>
              <a:rPr lang="en-150" sz="12000" dirty="0">
                <a:solidFill>
                  <a:schemeClr val="bg1"/>
                </a:solidFill>
                <a:latin typeface="Bahnschrift bold" panose="020B0502040204020203" pitchFamily="34" charset="0"/>
              </a:rPr>
            </a:br>
            <a:r>
              <a:rPr lang="en-150" sz="12000" dirty="0">
                <a:solidFill>
                  <a:schemeClr val="bg1"/>
                </a:solidFill>
                <a:latin typeface="Bahnschrift bold" panose="020B0502040204020203" pitchFamily="34" charset="0"/>
              </a:rPr>
              <a:t>integration</a:t>
            </a:r>
          </a:p>
        </p:txBody>
      </p:sp>
      <p:sp>
        <p:nvSpPr>
          <p:cNvPr id="41" name="Date"/>
          <p:cNvSpPr txBox="1">
            <a:spLocks/>
          </p:cNvSpPr>
          <p:nvPr/>
        </p:nvSpPr>
        <p:spPr>
          <a:xfrm>
            <a:off x="529856" y="8015853"/>
            <a:ext cx="3682926" cy="1150890"/>
          </a:xfrm>
          <a:prstGeom prst="rect">
            <a:avLst/>
          </a:prstGeom>
        </p:spPr>
        <p:txBody>
          <a:bodyPr vert="horz" lIns="91440" tIns="45720" rIns="91440" bIns="45720" rtlCol="0">
            <a:noAutofit/>
          </a:bodyPr>
          <a:lstStyle>
            <a:lvl1pPr marL="0" indent="0" algn="ctr" defTabSz="1823954" rtl="0" eaLnBrk="1" latinLnBrk="0" hangingPunct="1">
              <a:lnSpc>
                <a:spcPct val="90000"/>
              </a:lnSpc>
              <a:spcBef>
                <a:spcPts val="1995"/>
              </a:spcBef>
              <a:buFont typeface="Arial" panose="020B0604020202020204" pitchFamily="34" charset="0"/>
              <a:buNone/>
              <a:defRPr sz="4787" kern="1200">
                <a:solidFill>
                  <a:schemeClr val="tx1"/>
                </a:solidFill>
                <a:latin typeface="+mn-lt"/>
                <a:ea typeface="+mn-ea"/>
                <a:cs typeface="+mn-cs"/>
              </a:defRPr>
            </a:lvl1pPr>
            <a:lvl2pPr marL="911977" indent="0" algn="ctr" defTabSz="1823954" rtl="0" eaLnBrk="1" latinLnBrk="0" hangingPunct="1">
              <a:lnSpc>
                <a:spcPct val="90000"/>
              </a:lnSpc>
              <a:spcBef>
                <a:spcPts val="997"/>
              </a:spcBef>
              <a:buFont typeface="Arial" panose="020B0604020202020204" pitchFamily="34" charset="0"/>
              <a:buNone/>
              <a:defRPr sz="3989" kern="1200">
                <a:solidFill>
                  <a:schemeClr val="tx1"/>
                </a:solidFill>
                <a:latin typeface="+mn-lt"/>
                <a:ea typeface="+mn-ea"/>
                <a:cs typeface="+mn-cs"/>
              </a:defRPr>
            </a:lvl2pPr>
            <a:lvl3pPr marL="1823954" indent="0" algn="ctr" defTabSz="1823954" rtl="0" eaLnBrk="1" latinLnBrk="0" hangingPunct="1">
              <a:lnSpc>
                <a:spcPct val="90000"/>
              </a:lnSpc>
              <a:spcBef>
                <a:spcPts val="997"/>
              </a:spcBef>
              <a:buFont typeface="Arial" panose="020B0604020202020204" pitchFamily="34" charset="0"/>
              <a:buNone/>
              <a:defRPr sz="3590" kern="1200">
                <a:solidFill>
                  <a:schemeClr val="tx1"/>
                </a:solidFill>
                <a:latin typeface="+mn-lt"/>
                <a:ea typeface="+mn-ea"/>
                <a:cs typeface="+mn-cs"/>
              </a:defRPr>
            </a:lvl3pPr>
            <a:lvl4pPr marL="273593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4pPr>
            <a:lvl5pPr marL="3647907"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5pPr>
            <a:lvl6pPr marL="4559884"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6pPr>
            <a:lvl7pPr marL="547186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7pPr>
            <a:lvl8pPr marL="6383838"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8pPr>
            <a:lvl9pPr marL="7295815"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9pPr>
          </a:lstStyle>
          <a:p>
            <a:pPr algn="l">
              <a:lnSpc>
                <a:spcPct val="70000"/>
              </a:lnSpc>
            </a:pPr>
            <a:r>
              <a:rPr lang="en-150" sz="12000" dirty="0">
                <a:solidFill>
                  <a:srgbClr val="243C7C"/>
                </a:solidFill>
                <a:latin typeface="Bahnschrift bold" panose="020B0502040204020203" pitchFamily="34" charset="0"/>
              </a:rPr>
              <a:t>2007</a:t>
            </a:r>
          </a:p>
        </p:txBody>
      </p:sp>
      <p:sp>
        <p:nvSpPr>
          <p:cNvPr id="42" name="Text"/>
          <p:cNvSpPr/>
          <p:nvPr/>
        </p:nvSpPr>
        <p:spPr>
          <a:xfrm>
            <a:off x="546310" y="9535030"/>
            <a:ext cx="9207295" cy="523220"/>
          </a:xfrm>
          <a:prstGeom prst="rect">
            <a:avLst/>
          </a:prstGeom>
        </p:spPr>
        <p:txBody>
          <a:bodyPr wrap="square">
            <a:spAutoFit/>
          </a:bodyPr>
          <a:lstStyle/>
          <a:p>
            <a:r>
              <a:rPr lang="en-150" sz="2800" dirty="0">
                <a:solidFill>
                  <a:schemeClr val="bg1"/>
                </a:solidFill>
                <a:latin typeface="Bahnschrift" panose="020B0502040204020203" pitchFamily="34" charset="0"/>
              </a:rPr>
              <a:t>In 2007, Bulgaria and Romania become Member States.</a:t>
            </a:r>
          </a:p>
        </p:txBody>
      </p:sp>
      <p:pic>
        <p:nvPicPr>
          <p:cNvPr id="43" name="Illustration" descr="A map of Europe showing the EU Member States in 2007: Belgium, Germany, France, Italy, Luxembourg, the Netherlands, Denmark, Ireland, the United Kingdom, Greece, Spain, Portugal, Austria, Finland, Sweden, the Czech Republic, Estonia, Cyprus, Latvia, Lithuania, Hungary, Malta, Poland, Slovenia, Slovakia, Bulgaria, and Roman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886" y="-81017"/>
            <a:ext cx="24319088" cy="13679487"/>
          </a:xfrm>
          <a:prstGeom prst="rect">
            <a:avLst/>
          </a:prstGeom>
        </p:spPr>
      </p:pic>
    </p:spTree>
    <p:extLst>
      <p:ext uri="{BB962C8B-B14F-4D97-AF65-F5344CB8AC3E}">
        <p14:creationId xmlns:p14="http://schemas.microsoft.com/office/powerpoint/2010/main" val="191921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withEffect">
                                  <p:stCondLst>
                                    <p:cond delay="0"/>
                                  </p:stCondLst>
                                  <p:iterate type="lt">
                                    <p:tmPct val="0"/>
                                  </p:iterate>
                                  <p:childTnLst>
                                    <p:set>
                                      <p:cBhvr>
                                        <p:cTn id="6" dur="1" fill="hold">
                                          <p:stCondLst>
                                            <p:cond delay="0"/>
                                          </p:stCondLst>
                                        </p:cTn>
                                        <p:tgtEl>
                                          <p:spTgt spid="41">
                                            <p:txEl>
                                              <p:pRg st="0" end="0"/>
                                            </p:txEl>
                                          </p:spTgt>
                                        </p:tgtEl>
                                        <p:attrNameLst>
                                          <p:attrName>style.visibility</p:attrName>
                                        </p:attrNameLst>
                                      </p:cBhvr>
                                      <p:to>
                                        <p:strVal val="visible"/>
                                      </p:to>
                                    </p:set>
                                    <p:animEffect transition="in" filter="barn(inVertical)">
                                      <p:cBhvr>
                                        <p:cTn id="7" dur="300"/>
                                        <p:tgtEl>
                                          <p:spTgt spid="41">
                                            <p:txEl>
                                              <p:pRg st="0" end="0"/>
                                            </p:txEl>
                                          </p:spTgt>
                                        </p:tgtEl>
                                      </p:cBhvr>
                                    </p:animEffect>
                                  </p:childTnLst>
                                </p:cTn>
                              </p:par>
                            </p:childTnLst>
                          </p:cTn>
                        </p:par>
                        <p:par>
                          <p:cTn id="8" fill="hold">
                            <p:stCondLst>
                              <p:cond delay="300"/>
                            </p:stCondLst>
                            <p:childTnLst>
                              <p:par>
                                <p:cTn id="9" presetID="2" presetClass="entr" presetSubtype="4"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200" fill="hold"/>
                                        <p:tgtEl>
                                          <p:spTgt spid="42"/>
                                        </p:tgtEl>
                                        <p:attrNameLst>
                                          <p:attrName>ppt_x</p:attrName>
                                        </p:attrNameLst>
                                      </p:cBhvr>
                                      <p:tavLst>
                                        <p:tav tm="0">
                                          <p:val>
                                            <p:strVal val="#ppt_x"/>
                                          </p:val>
                                        </p:tav>
                                        <p:tav tm="100000">
                                          <p:val>
                                            <p:strVal val="#ppt_x"/>
                                          </p:val>
                                        </p:tav>
                                      </p:tavLst>
                                    </p:anim>
                                    <p:anim calcmode="lin" valueType="num">
                                      <p:cBhvr additive="base">
                                        <p:cTn id="12" dur="2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1" build="allAtOnce"/>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p:cNvSpPr>
            <a:spLocks noGrp="1"/>
          </p:cNvSpPr>
          <p:nvPr>
            <p:ph type="ctrTitle" idx="4294967295"/>
          </p:nvPr>
        </p:nvSpPr>
        <p:spPr>
          <a:xfrm>
            <a:off x="0" y="-4922838"/>
            <a:ext cx="24479250" cy="2998788"/>
          </a:xfrm>
          <a:prstGeom prst="rect">
            <a:avLst/>
          </a:prstGeom>
        </p:spPr>
        <p:txBody>
          <a:bodyPr>
            <a:noAutofit/>
          </a:bodyPr>
          <a:lstStyle/>
          <a:p>
            <a:pPr algn="l"/>
            <a:r>
              <a:rPr lang="en-150" sz="12000" dirty="0">
                <a:solidFill>
                  <a:schemeClr val="bg1"/>
                </a:solidFill>
                <a:latin typeface="Bahnschrift bold" panose="020B0502040204020203" pitchFamily="34" charset="0"/>
              </a:rPr>
              <a:t>European integration in 2013: Croatia joins the EU</a:t>
            </a:r>
          </a:p>
        </p:txBody>
      </p:sp>
      <p:sp>
        <p:nvSpPr>
          <p:cNvPr id="3" name="Title">
            <a:extLst>
              <a:ext uri="{FF2B5EF4-FFF2-40B4-BE49-F238E27FC236}">
                <a16:creationId xmlns:a16="http://schemas.microsoft.com/office/drawing/2014/main" id="{C459A95A-48C6-A64C-FB33-3334ED465080}"/>
              </a:ext>
            </a:extLst>
          </p:cNvPr>
          <p:cNvSpPr txBox="1">
            <a:spLocks/>
          </p:cNvSpPr>
          <p:nvPr/>
        </p:nvSpPr>
        <p:spPr>
          <a:xfrm>
            <a:off x="518968" y="4649672"/>
            <a:ext cx="9765021" cy="2999152"/>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n-150" sz="12000" dirty="0">
                <a:solidFill>
                  <a:schemeClr val="bg1"/>
                </a:solidFill>
                <a:latin typeface="Bahnschrift bold" panose="020B0502040204020203" pitchFamily="34" charset="0"/>
              </a:rPr>
              <a:t>European</a:t>
            </a:r>
            <a:br>
              <a:rPr lang="en-150" sz="12000" dirty="0">
                <a:solidFill>
                  <a:schemeClr val="bg1"/>
                </a:solidFill>
                <a:latin typeface="Bahnschrift bold" panose="020B0502040204020203" pitchFamily="34" charset="0"/>
              </a:rPr>
            </a:br>
            <a:r>
              <a:rPr lang="en-150" sz="12000" dirty="0">
                <a:solidFill>
                  <a:schemeClr val="bg1"/>
                </a:solidFill>
                <a:latin typeface="Bahnschrift bold" panose="020B0502040204020203" pitchFamily="34" charset="0"/>
              </a:rPr>
              <a:t>integration</a:t>
            </a:r>
          </a:p>
        </p:txBody>
      </p:sp>
      <p:sp>
        <p:nvSpPr>
          <p:cNvPr id="44" name="Date"/>
          <p:cNvSpPr txBox="1">
            <a:spLocks/>
          </p:cNvSpPr>
          <p:nvPr/>
        </p:nvSpPr>
        <p:spPr>
          <a:xfrm>
            <a:off x="518971" y="8004968"/>
            <a:ext cx="3682926" cy="1150890"/>
          </a:xfrm>
          <a:prstGeom prst="rect">
            <a:avLst/>
          </a:prstGeom>
        </p:spPr>
        <p:txBody>
          <a:bodyPr vert="horz" lIns="91440" tIns="45720" rIns="91440" bIns="45720" rtlCol="0">
            <a:noAutofit/>
          </a:bodyPr>
          <a:lstStyle>
            <a:lvl1pPr marL="0" indent="0" algn="ctr" defTabSz="1823954" rtl="0" eaLnBrk="1" latinLnBrk="0" hangingPunct="1">
              <a:lnSpc>
                <a:spcPct val="90000"/>
              </a:lnSpc>
              <a:spcBef>
                <a:spcPts val="1995"/>
              </a:spcBef>
              <a:buFont typeface="Arial" panose="020B0604020202020204" pitchFamily="34" charset="0"/>
              <a:buNone/>
              <a:defRPr sz="4787" kern="1200">
                <a:solidFill>
                  <a:schemeClr val="tx1"/>
                </a:solidFill>
                <a:latin typeface="+mn-lt"/>
                <a:ea typeface="+mn-ea"/>
                <a:cs typeface="+mn-cs"/>
              </a:defRPr>
            </a:lvl1pPr>
            <a:lvl2pPr marL="911977" indent="0" algn="ctr" defTabSz="1823954" rtl="0" eaLnBrk="1" latinLnBrk="0" hangingPunct="1">
              <a:lnSpc>
                <a:spcPct val="90000"/>
              </a:lnSpc>
              <a:spcBef>
                <a:spcPts val="997"/>
              </a:spcBef>
              <a:buFont typeface="Arial" panose="020B0604020202020204" pitchFamily="34" charset="0"/>
              <a:buNone/>
              <a:defRPr sz="3989" kern="1200">
                <a:solidFill>
                  <a:schemeClr val="tx1"/>
                </a:solidFill>
                <a:latin typeface="+mn-lt"/>
                <a:ea typeface="+mn-ea"/>
                <a:cs typeface="+mn-cs"/>
              </a:defRPr>
            </a:lvl2pPr>
            <a:lvl3pPr marL="1823954" indent="0" algn="ctr" defTabSz="1823954" rtl="0" eaLnBrk="1" latinLnBrk="0" hangingPunct="1">
              <a:lnSpc>
                <a:spcPct val="90000"/>
              </a:lnSpc>
              <a:spcBef>
                <a:spcPts val="997"/>
              </a:spcBef>
              <a:buFont typeface="Arial" panose="020B0604020202020204" pitchFamily="34" charset="0"/>
              <a:buNone/>
              <a:defRPr sz="3590" kern="1200">
                <a:solidFill>
                  <a:schemeClr val="tx1"/>
                </a:solidFill>
                <a:latin typeface="+mn-lt"/>
                <a:ea typeface="+mn-ea"/>
                <a:cs typeface="+mn-cs"/>
              </a:defRPr>
            </a:lvl3pPr>
            <a:lvl4pPr marL="273593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4pPr>
            <a:lvl5pPr marL="3647907"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5pPr>
            <a:lvl6pPr marL="4559884"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6pPr>
            <a:lvl7pPr marL="547186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7pPr>
            <a:lvl8pPr marL="6383838"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8pPr>
            <a:lvl9pPr marL="7295815"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9pPr>
          </a:lstStyle>
          <a:p>
            <a:pPr algn="l">
              <a:lnSpc>
                <a:spcPct val="70000"/>
              </a:lnSpc>
            </a:pPr>
            <a:r>
              <a:rPr lang="en-150" sz="12000" dirty="0">
                <a:solidFill>
                  <a:srgbClr val="243C7C"/>
                </a:solidFill>
                <a:latin typeface="Bahnschrift bold" panose="020B0502040204020203" pitchFamily="34" charset="0"/>
              </a:rPr>
              <a:t>2013</a:t>
            </a:r>
          </a:p>
        </p:txBody>
      </p:sp>
      <p:sp>
        <p:nvSpPr>
          <p:cNvPr id="45" name="Text"/>
          <p:cNvSpPr/>
          <p:nvPr/>
        </p:nvSpPr>
        <p:spPr>
          <a:xfrm>
            <a:off x="535425" y="9497251"/>
            <a:ext cx="9765022" cy="523220"/>
          </a:xfrm>
          <a:prstGeom prst="rect">
            <a:avLst/>
          </a:prstGeom>
        </p:spPr>
        <p:txBody>
          <a:bodyPr wrap="square">
            <a:spAutoFit/>
          </a:bodyPr>
          <a:lstStyle/>
          <a:p>
            <a:r>
              <a:rPr lang="en-150" sz="2800" dirty="0">
                <a:solidFill>
                  <a:schemeClr val="bg1"/>
                </a:solidFill>
                <a:latin typeface="Bahnschrift" panose="020B0502040204020203" pitchFamily="34" charset="0"/>
              </a:rPr>
              <a:t>In 2013, Croatia became the latest country to join the Union.</a:t>
            </a:r>
          </a:p>
        </p:txBody>
      </p:sp>
      <p:pic>
        <p:nvPicPr>
          <p:cNvPr id="46" name="Illustration" descr="A map of Europe showing the EU Member States in 2013: Belgium, Germany, France, Italy, Luxembourg, the Netherlands, Denmark, Ireland, the United Kingdom, Greece, Spain, Portugal, Austria, Finland, Sweden, the Czech Republic, Estonia, Cyprus, Latvia, Lithuania, Hungary, Malta, Poland, Slovenia, Slovakia, Bulgaria, Romania, and Croat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002" y="-82197"/>
            <a:ext cx="24319088" cy="13679487"/>
          </a:xfrm>
          <a:prstGeom prst="rect">
            <a:avLst/>
          </a:prstGeom>
        </p:spPr>
      </p:pic>
    </p:spTree>
    <p:extLst>
      <p:ext uri="{BB962C8B-B14F-4D97-AF65-F5344CB8AC3E}">
        <p14:creationId xmlns:p14="http://schemas.microsoft.com/office/powerpoint/2010/main" val="165977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0"/>
                                  </p:iterate>
                                  <p:childTnLst>
                                    <p:set>
                                      <p:cBhvr>
                                        <p:cTn id="6" dur="1" fill="hold">
                                          <p:stCondLst>
                                            <p:cond delay="0"/>
                                          </p:stCondLst>
                                        </p:cTn>
                                        <p:tgtEl>
                                          <p:spTgt spid="44">
                                            <p:txEl>
                                              <p:pRg st="0" end="0"/>
                                            </p:txEl>
                                          </p:spTgt>
                                        </p:tgtEl>
                                        <p:attrNameLst>
                                          <p:attrName>style.visibility</p:attrName>
                                        </p:attrNameLst>
                                      </p:cBhvr>
                                      <p:to>
                                        <p:strVal val="visible"/>
                                      </p:to>
                                    </p:set>
                                    <p:animEffect transition="in" filter="barn(inVertical)">
                                      <p:cBhvr>
                                        <p:cTn id="7" dur="300"/>
                                        <p:tgtEl>
                                          <p:spTgt spid="44">
                                            <p:txEl>
                                              <p:pRg st="0" end="0"/>
                                            </p:txEl>
                                          </p:spTgt>
                                        </p:tgtEl>
                                      </p:cBhvr>
                                    </p:animEffect>
                                  </p:childTnLst>
                                </p:cTn>
                              </p:par>
                            </p:childTnLst>
                          </p:cTn>
                        </p:par>
                        <p:par>
                          <p:cTn id="8" fill="hold">
                            <p:stCondLst>
                              <p:cond delay="300"/>
                            </p:stCondLst>
                            <p:childTnLst>
                              <p:par>
                                <p:cTn id="9" presetID="2" presetClass="entr" presetSubtype="4"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200" fill="hold"/>
                                        <p:tgtEl>
                                          <p:spTgt spid="45"/>
                                        </p:tgtEl>
                                        <p:attrNameLst>
                                          <p:attrName>ppt_x</p:attrName>
                                        </p:attrNameLst>
                                      </p:cBhvr>
                                      <p:tavLst>
                                        <p:tav tm="0">
                                          <p:val>
                                            <p:strVal val="#ppt_x"/>
                                          </p:val>
                                        </p:tav>
                                        <p:tav tm="100000">
                                          <p:val>
                                            <p:strVal val="#ppt_x"/>
                                          </p:val>
                                        </p:tav>
                                      </p:tavLst>
                                    </p:anim>
                                    <p:anim calcmode="lin" valueType="num">
                                      <p:cBhvr additive="base">
                                        <p:cTn id="12" dur="2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allAtOnce"/>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title">
            <a:extLst>
              <a:ext uri="{FF2B5EF4-FFF2-40B4-BE49-F238E27FC236}">
                <a16:creationId xmlns:a16="http://schemas.microsoft.com/office/drawing/2014/main" id="{C7FA6861-0506-1BAA-A052-94E535080F0E}"/>
              </a:ext>
            </a:extLst>
          </p:cNvPr>
          <p:cNvSpPr>
            <a:spLocks noGrp="1"/>
          </p:cNvSpPr>
          <p:nvPr>
            <p:ph type="ctrTitle" idx="4294967295"/>
          </p:nvPr>
        </p:nvSpPr>
        <p:spPr>
          <a:xfrm>
            <a:off x="0" y="-4762500"/>
            <a:ext cx="18361025" cy="2214562"/>
          </a:xfrm>
          <a:prstGeom prst="rect">
            <a:avLst/>
          </a:prstGeom>
        </p:spPr>
        <p:txBody>
          <a:bodyPr vert="horz" lIns="91440" tIns="45720" rIns="91440" bIns="45720" rtlCol="0" anchor="b">
            <a:normAutofit/>
          </a:bodyPr>
          <a:lstStyle/>
          <a:p>
            <a:r>
              <a:rPr lang="en-150" dirty="0"/>
              <a:t>The euro and the euro area</a:t>
            </a:r>
          </a:p>
        </p:txBody>
      </p:sp>
      <p:sp>
        <p:nvSpPr>
          <p:cNvPr id="47" name="Title"/>
          <p:cNvSpPr txBox="1">
            <a:spLocks/>
          </p:cNvSpPr>
          <p:nvPr/>
        </p:nvSpPr>
        <p:spPr>
          <a:xfrm>
            <a:off x="547784" y="4255986"/>
            <a:ext cx="7976194" cy="4695276"/>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n-150" sz="12000" dirty="0">
                <a:solidFill>
                  <a:schemeClr val="bg1"/>
                </a:solidFill>
                <a:latin typeface="Bahnschrift bold" panose="020B0502040204020203" pitchFamily="34" charset="0"/>
              </a:rPr>
              <a:t>The euro and the euro area</a:t>
            </a:r>
          </a:p>
        </p:txBody>
      </p:sp>
      <p:sp>
        <p:nvSpPr>
          <p:cNvPr id="48" name="Text"/>
          <p:cNvSpPr/>
          <p:nvPr/>
        </p:nvSpPr>
        <p:spPr>
          <a:xfrm>
            <a:off x="526461" y="9470991"/>
            <a:ext cx="9773986" cy="954107"/>
          </a:xfrm>
          <a:prstGeom prst="rect">
            <a:avLst/>
          </a:prstGeom>
        </p:spPr>
        <p:txBody>
          <a:bodyPr wrap="square">
            <a:spAutoFit/>
          </a:bodyPr>
          <a:lstStyle/>
          <a:p>
            <a:r>
              <a:rPr lang="en-150" sz="2800" dirty="0">
                <a:solidFill>
                  <a:schemeClr val="bg1"/>
                </a:solidFill>
                <a:latin typeface="Bahnschrift" panose="020B0502040204020203" pitchFamily="34" charset="0"/>
              </a:rPr>
              <a:t>The euro is the official currency in the 20 EU countries that make up the euro area, also known as the Eurozone.</a:t>
            </a:r>
          </a:p>
        </p:txBody>
      </p:sp>
      <p:pic>
        <p:nvPicPr>
          <p:cNvPr id="49" name="Illustration" descr="A map of Europe showing the 20 countries that are part of the euro area: Austria, Belgium, Croatia, Cyprus, Estonia, Finland, France, Germany, Greece, Ireland, Italy, Latvia, Lithuania, Luxembourg, Malta, the Netherlands, Portugal, Slovakia, Slovenia, and Spa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350" y="554086"/>
            <a:ext cx="23073210" cy="12978681"/>
          </a:xfrm>
          <a:prstGeom prst="rect">
            <a:avLst/>
          </a:prstGeom>
        </p:spPr>
      </p:pic>
    </p:spTree>
    <p:extLst>
      <p:ext uri="{BB962C8B-B14F-4D97-AF65-F5344CB8AC3E}">
        <p14:creationId xmlns:p14="http://schemas.microsoft.com/office/powerpoint/2010/main" val="173726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300"/>
                                        <p:tgtEl>
                                          <p:spTgt spid="47"/>
                                        </p:tgtEl>
                                      </p:cBhvr>
                                    </p:animEffect>
                                  </p:childTnLst>
                                </p:cTn>
                              </p:par>
                            </p:childTnLst>
                          </p:cTn>
                        </p:par>
                        <p:par>
                          <p:cTn id="8" fill="hold">
                            <p:stCondLst>
                              <p:cond delay="300"/>
                            </p:stCondLst>
                            <p:childTnLst>
                              <p:par>
                                <p:cTn id="9" presetID="2" presetClass="entr" presetSubtype="4"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200" fill="hold"/>
                                        <p:tgtEl>
                                          <p:spTgt spid="48"/>
                                        </p:tgtEl>
                                        <p:attrNameLst>
                                          <p:attrName>ppt_x</p:attrName>
                                        </p:attrNameLst>
                                      </p:cBhvr>
                                      <p:tavLst>
                                        <p:tav tm="0">
                                          <p:val>
                                            <p:strVal val="#ppt_x"/>
                                          </p:val>
                                        </p:tav>
                                        <p:tav tm="100000">
                                          <p:val>
                                            <p:strVal val="#ppt_x"/>
                                          </p:val>
                                        </p:tav>
                                      </p:tavLst>
                                    </p:anim>
                                    <p:anim calcmode="lin" valueType="num">
                                      <p:cBhvr additive="base">
                                        <p:cTn id="12" dur="200" fill="hold"/>
                                        <p:tgtEl>
                                          <p:spTgt spid="48"/>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25810E57-50F5-C80B-5EC8-263BE3E68C52}"/>
              </a:ext>
            </a:extLst>
          </p:cNvPr>
          <p:cNvSpPr>
            <a:spLocks noGrp="1"/>
          </p:cNvSpPr>
          <p:nvPr>
            <p:ph type="ctrTitle" idx="4294967295"/>
          </p:nvPr>
        </p:nvSpPr>
        <p:spPr>
          <a:xfrm>
            <a:off x="0" y="-4762500"/>
            <a:ext cx="18361025" cy="2312987"/>
          </a:xfrm>
          <a:prstGeom prst="rect">
            <a:avLst/>
          </a:prstGeom>
        </p:spPr>
        <p:txBody>
          <a:bodyPr vert="horz" lIns="91440" tIns="45720" rIns="91440" bIns="45720" rtlCol="0" anchor="b">
            <a:normAutofit/>
          </a:bodyPr>
          <a:lstStyle/>
          <a:p>
            <a:r>
              <a:rPr lang="en-150" dirty="0"/>
              <a:t>EU enlargement</a:t>
            </a:r>
          </a:p>
        </p:txBody>
      </p:sp>
      <p:sp>
        <p:nvSpPr>
          <p:cNvPr id="47" name="Title"/>
          <p:cNvSpPr txBox="1">
            <a:spLocks/>
          </p:cNvSpPr>
          <p:nvPr/>
        </p:nvSpPr>
        <p:spPr>
          <a:xfrm>
            <a:off x="584359" y="4807625"/>
            <a:ext cx="9151387" cy="3268919"/>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n-150" sz="12000" dirty="0">
                <a:solidFill>
                  <a:schemeClr val="bg1"/>
                </a:solidFill>
                <a:latin typeface="Bahnschrift bold" panose="020B0502040204020203" pitchFamily="34" charset="0"/>
              </a:rPr>
              <a:t>EU enlargement</a:t>
            </a:r>
          </a:p>
        </p:txBody>
      </p:sp>
      <p:sp>
        <p:nvSpPr>
          <p:cNvPr id="48" name="Text"/>
          <p:cNvSpPr/>
          <p:nvPr/>
        </p:nvSpPr>
        <p:spPr>
          <a:xfrm>
            <a:off x="563037" y="8224795"/>
            <a:ext cx="9773986" cy="1384995"/>
          </a:xfrm>
          <a:prstGeom prst="rect">
            <a:avLst/>
          </a:prstGeom>
        </p:spPr>
        <p:txBody>
          <a:bodyPr wrap="square">
            <a:spAutoFit/>
          </a:bodyPr>
          <a:lstStyle/>
          <a:p>
            <a:r>
              <a:rPr lang="en-150" sz="2800" dirty="0">
                <a:solidFill>
                  <a:schemeClr val="bg1"/>
                </a:solidFill>
                <a:latin typeface="Bahnschrift" panose="020B0502040204020203" pitchFamily="34" charset="0"/>
              </a:rPr>
              <a:t>Any </a:t>
            </a:r>
            <a:r>
              <a:rPr lang="en-150" sz="2800" b="1" dirty="0">
                <a:solidFill>
                  <a:schemeClr val="bg1"/>
                </a:solidFill>
                <a:latin typeface="Bahnschrift" panose="020B0502040204020203" pitchFamily="34" charset="0"/>
              </a:rPr>
              <a:t>European country </a:t>
            </a:r>
            <a:r>
              <a:rPr lang="en-150" sz="2800" dirty="0">
                <a:solidFill>
                  <a:schemeClr val="bg1"/>
                </a:solidFill>
                <a:latin typeface="Bahnschrift" panose="020B0502040204020203" pitchFamily="34" charset="0"/>
              </a:rPr>
              <a:t>can apply for membership if it </a:t>
            </a:r>
            <a:r>
              <a:rPr lang="en-150" sz="2800" b="1" dirty="0">
                <a:solidFill>
                  <a:schemeClr val="bg1"/>
                </a:solidFill>
                <a:latin typeface="Bahnschrift" panose="020B0502040204020203" pitchFamily="34" charset="0"/>
              </a:rPr>
              <a:t>respects the EU's democratic values</a:t>
            </a:r>
            <a:r>
              <a:rPr lang="en-150" sz="2800" dirty="0">
                <a:solidFill>
                  <a:schemeClr val="bg1"/>
                </a:solidFill>
                <a:latin typeface="Bahnschrift" panose="020B0502040204020203" pitchFamily="34" charset="0"/>
              </a:rPr>
              <a:t> and is committed to promoting them.</a:t>
            </a:r>
          </a:p>
        </p:txBody>
      </p:sp>
    </p:spTree>
    <p:extLst>
      <p:ext uri="{BB962C8B-B14F-4D97-AF65-F5344CB8AC3E}">
        <p14:creationId xmlns:p14="http://schemas.microsoft.com/office/powerpoint/2010/main" val="269921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300"/>
                                        <p:tgtEl>
                                          <p:spTgt spid="47"/>
                                        </p:tgtEl>
                                      </p:cBhvr>
                                    </p:animEffect>
                                  </p:childTnLst>
                                </p:cTn>
                              </p:par>
                            </p:childTnLst>
                          </p:cTn>
                        </p:par>
                        <p:par>
                          <p:cTn id="8" fill="hold">
                            <p:stCondLst>
                              <p:cond delay="300"/>
                            </p:stCondLst>
                            <p:childTnLst>
                              <p:par>
                                <p:cTn id="9" presetID="2" presetClass="entr" presetSubtype="4"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200" fill="hold"/>
                                        <p:tgtEl>
                                          <p:spTgt spid="48"/>
                                        </p:tgtEl>
                                        <p:attrNameLst>
                                          <p:attrName>ppt_x</p:attrName>
                                        </p:attrNameLst>
                                      </p:cBhvr>
                                      <p:tavLst>
                                        <p:tav tm="0">
                                          <p:val>
                                            <p:strVal val="#ppt_x"/>
                                          </p:val>
                                        </p:tav>
                                        <p:tav tm="100000">
                                          <p:val>
                                            <p:strVal val="#ppt_x"/>
                                          </p:val>
                                        </p:tav>
                                      </p:tavLst>
                                    </p:anim>
                                    <p:anim calcmode="lin" valueType="num">
                                      <p:cBhvr additive="base">
                                        <p:cTn id="12" dur="2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title">
            <a:extLst>
              <a:ext uri="{FF2B5EF4-FFF2-40B4-BE49-F238E27FC236}">
                <a16:creationId xmlns:a16="http://schemas.microsoft.com/office/drawing/2014/main" id="{C0E1E017-C529-5A88-4FF7-A9CCD3493798}"/>
              </a:ext>
            </a:extLst>
          </p:cNvPr>
          <p:cNvSpPr>
            <a:spLocks noGrp="1"/>
          </p:cNvSpPr>
          <p:nvPr>
            <p:ph type="ctrTitle" idx="4294967295"/>
          </p:nvPr>
        </p:nvSpPr>
        <p:spPr>
          <a:xfrm>
            <a:off x="0" y="-4762500"/>
            <a:ext cx="18361025" cy="2346325"/>
          </a:xfrm>
          <a:prstGeom prst="rect">
            <a:avLst/>
          </a:prstGeom>
        </p:spPr>
        <p:txBody>
          <a:bodyPr vert="horz" lIns="91440" tIns="45720" rIns="91440" bIns="45720" rtlCol="0" anchor="b">
            <a:normAutofit/>
          </a:bodyPr>
          <a:lstStyle/>
          <a:p>
            <a:r>
              <a:rPr lang="en-150" dirty="0"/>
              <a:t>Candidate countries</a:t>
            </a:r>
          </a:p>
        </p:txBody>
      </p:sp>
      <p:sp>
        <p:nvSpPr>
          <p:cNvPr id="11" name="Title" title="Map of candidate countries"/>
          <p:cNvSpPr txBox="1">
            <a:spLocks/>
          </p:cNvSpPr>
          <p:nvPr/>
        </p:nvSpPr>
        <p:spPr>
          <a:xfrm>
            <a:off x="536898" y="3845764"/>
            <a:ext cx="9151387" cy="3268919"/>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n-150" sz="12000" dirty="0">
                <a:solidFill>
                  <a:schemeClr val="bg1"/>
                </a:solidFill>
                <a:latin typeface="Bahnschrift bold" panose="020B0502040204020203" pitchFamily="34" charset="0"/>
              </a:rPr>
              <a:t>Candidate countries</a:t>
            </a:r>
          </a:p>
        </p:txBody>
      </p:sp>
      <p:sp>
        <p:nvSpPr>
          <p:cNvPr id="18" name="Text"/>
          <p:cNvSpPr/>
          <p:nvPr/>
        </p:nvSpPr>
        <p:spPr>
          <a:xfrm>
            <a:off x="548233" y="7262934"/>
            <a:ext cx="9773986" cy="3539430"/>
          </a:xfrm>
          <a:prstGeom prst="rect">
            <a:avLst/>
          </a:prstGeom>
        </p:spPr>
        <p:txBody>
          <a:bodyPr wrap="square">
            <a:spAutoFit/>
          </a:bodyPr>
          <a:lstStyle/>
          <a:p>
            <a:r>
              <a:rPr lang="en-150" sz="2800" dirty="0">
                <a:solidFill>
                  <a:schemeClr val="bg1"/>
                </a:solidFill>
                <a:latin typeface="Bahnschrift" panose="020B0502040204020203" pitchFamily="34" charset="0"/>
              </a:rPr>
              <a:t>•	Albania</a:t>
            </a:r>
          </a:p>
          <a:p>
            <a:pPr marL="457200" indent="-457200">
              <a:buFont typeface="Arial" panose="020B0604020202020204" pitchFamily="34" charset="0"/>
              <a:buChar char="•"/>
            </a:pPr>
            <a:r>
              <a:rPr lang="en-150" sz="2800" dirty="0">
                <a:solidFill>
                  <a:schemeClr val="bg1"/>
                </a:solidFill>
                <a:latin typeface="Bahnschrift" panose="020B0502040204020203" pitchFamily="34" charset="0"/>
              </a:rPr>
              <a:t>Bosnia and Herzegovina</a:t>
            </a:r>
          </a:p>
          <a:p>
            <a:r>
              <a:rPr lang="en-150" sz="2800" dirty="0">
                <a:solidFill>
                  <a:schemeClr val="bg1"/>
                </a:solidFill>
                <a:latin typeface="Bahnschrift" panose="020B0502040204020203" pitchFamily="34" charset="0"/>
              </a:rPr>
              <a:t>•	Moldova</a:t>
            </a:r>
          </a:p>
          <a:p>
            <a:r>
              <a:rPr lang="en-150" sz="2800" dirty="0">
                <a:solidFill>
                  <a:schemeClr val="bg1"/>
                </a:solidFill>
                <a:latin typeface="Bahnschrift" panose="020B0502040204020203" pitchFamily="34" charset="0"/>
              </a:rPr>
              <a:t>•	North Macedonia</a:t>
            </a:r>
          </a:p>
          <a:p>
            <a:r>
              <a:rPr lang="en-150" sz="2800" dirty="0">
                <a:solidFill>
                  <a:schemeClr val="bg1"/>
                </a:solidFill>
                <a:latin typeface="Bahnschrift" panose="020B0502040204020203" pitchFamily="34" charset="0"/>
              </a:rPr>
              <a:t>•	Montenegro</a:t>
            </a:r>
          </a:p>
          <a:p>
            <a:r>
              <a:rPr lang="en-150" sz="2800" dirty="0">
                <a:solidFill>
                  <a:schemeClr val="bg1"/>
                </a:solidFill>
                <a:latin typeface="Bahnschrift" panose="020B0502040204020203" pitchFamily="34" charset="0"/>
              </a:rPr>
              <a:t>•	Serbia</a:t>
            </a:r>
          </a:p>
          <a:p>
            <a:r>
              <a:rPr lang="en-150" sz="2800" dirty="0">
                <a:solidFill>
                  <a:schemeClr val="bg1"/>
                </a:solidFill>
                <a:latin typeface="Bahnschrift" panose="020B0502040204020203" pitchFamily="34" charset="0"/>
              </a:rPr>
              <a:t>•	</a:t>
            </a:r>
            <a:r>
              <a:rPr lang="tr-TR" sz="2800" dirty="0">
                <a:solidFill>
                  <a:schemeClr val="bg1"/>
                </a:solidFill>
                <a:latin typeface="Bahnschrift" panose="020B0502040204020203" pitchFamily="34" charset="0"/>
              </a:rPr>
              <a:t>T</a:t>
            </a:r>
            <a:r>
              <a:rPr lang="tr-TR" sz="2800" dirty="0">
                <a:solidFill>
                  <a:schemeClr val="bg1"/>
                </a:solidFill>
                <a:latin typeface="Bahnschrift" panose="020B0502040204020203" pitchFamily="34" charset="0"/>
                <a:cs typeface="Calibri" panose="020F0502020204030204" pitchFamily="34" charset="0"/>
              </a:rPr>
              <a:t>ü</a:t>
            </a:r>
            <a:r>
              <a:rPr lang="tr-TR" sz="2800" dirty="0">
                <a:solidFill>
                  <a:schemeClr val="bg1"/>
                </a:solidFill>
                <a:latin typeface="Bahnschrift" panose="020B0502040204020203" pitchFamily="34" charset="0"/>
              </a:rPr>
              <a:t>rkiye</a:t>
            </a:r>
          </a:p>
          <a:p>
            <a:r>
              <a:rPr lang="en-150" sz="2800" dirty="0">
                <a:solidFill>
                  <a:schemeClr val="bg1"/>
                </a:solidFill>
                <a:latin typeface="Bahnschrift" panose="020B0502040204020203" pitchFamily="34" charset="0"/>
              </a:rPr>
              <a:t>•	Ukraine</a:t>
            </a:r>
          </a:p>
        </p:txBody>
      </p:sp>
      <p:pic>
        <p:nvPicPr>
          <p:cNvPr id="29" name="Illustration 1" descr="A map of Europe showing Albania, Moldova, North Macedonia, Montenegro, Serbia, Turkey, and Ukraine highligh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451" y="3314"/>
            <a:ext cx="24319088" cy="13679487"/>
          </a:xfrm>
          <a:prstGeom prst="rect">
            <a:avLst/>
          </a:prstGeom>
        </p:spPr>
      </p:pic>
      <p:pic>
        <p:nvPicPr>
          <p:cNvPr id="2" name="Illustration 2" descr="On the same map: Bosnia &amp; Herzegovina highlighted">
            <a:extLst>
              <a:ext uri="{FF2B5EF4-FFF2-40B4-BE49-F238E27FC236}">
                <a16:creationId xmlns:a16="http://schemas.microsoft.com/office/drawing/2014/main" id="{EB4D97EA-E8AB-69AD-03A3-A89D07356D77}"/>
              </a:ext>
            </a:extLst>
          </p:cNvPr>
          <p:cNvPicPr>
            <a:picLocks noChangeAspect="1"/>
          </p:cNvPicPr>
          <p:nvPr/>
        </p:nvPicPr>
        <p:blipFill rotWithShape="1">
          <a:blip r:embed="rId4">
            <a:extLst>
              <a:ext uri="{28A0092B-C50C-407E-A947-70E740481C1C}">
                <a14:useLocalDpi xmlns:a14="http://schemas.microsoft.com/office/drawing/2010/main" val="0"/>
              </a:ext>
            </a:extLst>
          </a:blip>
          <a:srcRect l="69179" r="25808"/>
          <a:stretch/>
        </p:blipFill>
        <p:spPr>
          <a:xfrm>
            <a:off x="17897889" y="-16645"/>
            <a:ext cx="1219200" cy="13679487"/>
          </a:xfrm>
          <a:prstGeom prst="rect">
            <a:avLst/>
          </a:prstGeom>
        </p:spPr>
      </p:pic>
    </p:spTree>
    <p:extLst>
      <p:ext uri="{BB962C8B-B14F-4D97-AF65-F5344CB8AC3E}">
        <p14:creationId xmlns:p14="http://schemas.microsoft.com/office/powerpoint/2010/main" val="21240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
                                        <p:tgtEl>
                                          <p:spTgt spid="11"/>
                                        </p:tgtEl>
                                      </p:cBhvr>
                                    </p:animEffect>
                                  </p:childTnLst>
                                </p:cTn>
                              </p:par>
                            </p:childTnLst>
                          </p:cTn>
                        </p:par>
                        <p:par>
                          <p:cTn id="8" fill="hold">
                            <p:stCondLst>
                              <p:cond delay="300"/>
                            </p:stCondLst>
                            <p:childTnLst>
                              <p:par>
                                <p:cTn id="9" presetID="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200" fill="hold"/>
                                        <p:tgtEl>
                                          <p:spTgt spid="18"/>
                                        </p:tgtEl>
                                        <p:attrNameLst>
                                          <p:attrName>ppt_x</p:attrName>
                                        </p:attrNameLst>
                                      </p:cBhvr>
                                      <p:tavLst>
                                        <p:tav tm="0">
                                          <p:val>
                                            <p:strVal val="#ppt_x"/>
                                          </p:val>
                                        </p:tav>
                                        <p:tav tm="100000">
                                          <p:val>
                                            <p:strVal val="#ppt_x"/>
                                          </p:val>
                                        </p:tav>
                                      </p:tavLst>
                                    </p:anim>
                                    <p:anim calcmode="lin" valueType="num">
                                      <p:cBhvr additive="base">
                                        <p:cTn id="12" dur="200" fill="hold"/>
                                        <p:tgtEl>
                                          <p:spTgt spid="18"/>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title">
            <a:extLst>
              <a:ext uri="{FF2B5EF4-FFF2-40B4-BE49-F238E27FC236}">
                <a16:creationId xmlns:a16="http://schemas.microsoft.com/office/drawing/2014/main" id="{BBABCC39-2FB6-DE3A-0755-0D2A9B60BD48}"/>
              </a:ext>
            </a:extLst>
          </p:cNvPr>
          <p:cNvSpPr>
            <a:spLocks noGrp="1"/>
          </p:cNvSpPr>
          <p:nvPr>
            <p:ph type="ctrTitle" idx="4294967295"/>
          </p:nvPr>
        </p:nvSpPr>
        <p:spPr>
          <a:xfrm>
            <a:off x="0" y="-4762500"/>
            <a:ext cx="18361025" cy="2073275"/>
          </a:xfrm>
          <a:prstGeom prst="rect">
            <a:avLst/>
          </a:prstGeom>
        </p:spPr>
        <p:txBody>
          <a:bodyPr vert="horz" lIns="91440" tIns="45720" rIns="91440" bIns="45720" rtlCol="0" anchor="b">
            <a:normAutofit/>
          </a:bodyPr>
          <a:lstStyle/>
          <a:p>
            <a:r>
              <a:rPr lang="en-150" dirty="0"/>
              <a:t>Potential candidate countries</a:t>
            </a:r>
          </a:p>
        </p:txBody>
      </p:sp>
      <p:sp>
        <p:nvSpPr>
          <p:cNvPr id="20" name="Title"/>
          <p:cNvSpPr txBox="1">
            <a:spLocks/>
          </p:cNvSpPr>
          <p:nvPr/>
        </p:nvSpPr>
        <p:spPr>
          <a:xfrm>
            <a:off x="526013" y="3867536"/>
            <a:ext cx="9151387" cy="3268919"/>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n-150" sz="12000" dirty="0">
                <a:solidFill>
                  <a:schemeClr val="bg1"/>
                </a:solidFill>
                <a:latin typeface="Bahnschrift bold" panose="020B0502040204020203" pitchFamily="34" charset="0"/>
              </a:rPr>
              <a:t>Potential</a:t>
            </a:r>
            <a:r>
              <a:rPr lang="en-150" b="1" dirty="0"/>
              <a:t> </a:t>
            </a:r>
            <a:r>
              <a:rPr lang="en-150" sz="12000" dirty="0">
                <a:solidFill>
                  <a:schemeClr val="bg1"/>
                </a:solidFill>
                <a:latin typeface="Bahnschrift bold" panose="020B0502040204020203" pitchFamily="34" charset="0"/>
              </a:rPr>
              <a:t>candidates</a:t>
            </a:r>
          </a:p>
        </p:txBody>
      </p:sp>
      <p:sp>
        <p:nvSpPr>
          <p:cNvPr id="21" name="Text"/>
          <p:cNvSpPr/>
          <p:nvPr/>
        </p:nvSpPr>
        <p:spPr>
          <a:xfrm>
            <a:off x="622505" y="7136455"/>
            <a:ext cx="9773986" cy="1384995"/>
          </a:xfrm>
          <a:prstGeom prst="rect">
            <a:avLst/>
          </a:prstGeom>
        </p:spPr>
        <p:txBody>
          <a:bodyPr wrap="square">
            <a:spAutoFit/>
          </a:bodyPr>
          <a:lstStyle/>
          <a:p>
            <a:pPr marL="457200" lvl="0" indent="-457200">
              <a:buFont typeface="Arial" panose="020B0604020202020204" pitchFamily="34" charset="0"/>
              <a:buChar char="•"/>
            </a:pPr>
            <a:r>
              <a:rPr lang="en-150" sz="2800" dirty="0">
                <a:solidFill>
                  <a:schemeClr val="bg1"/>
                </a:solidFill>
                <a:latin typeface="Bahnschrift" panose="020B0502040204020203" pitchFamily="34" charset="0"/>
              </a:rPr>
              <a:t>Kosovo*</a:t>
            </a:r>
          </a:p>
          <a:p>
            <a:pPr marL="457200" lvl="0" indent="-457200">
              <a:buFont typeface="Arial" panose="020B0604020202020204" pitchFamily="34" charset="0"/>
              <a:buChar char="•"/>
            </a:pPr>
            <a:r>
              <a:rPr lang="en-150" sz="2800" dirty="0">
                <a:solidFill>
                  <a:schemeClr val="bg1"/>
                </a:solidFill>
                <a:latin typeface="Bahnschrift" panose="020B0502040204020203" pitchFamily="34" charset="0"/>
              </a:rPr>
              <a:t>Georgia</a:t>
            </a:r>
          </a:p>
          <a:p>
            <a:endParaRPr lang="en-150" sz="2800" dirty="0">
              <a:solidFill>
                <a:schemeClr val="bg1"/>
              </a:solidFill>
              <a:latin typeface="Bahnschrift" panose="020B0502040204020203" pitchFamily="34" charset="0"/>
            </a:endParaRPr>
          </a:p>
        </p:txBody>
      </p:sp>
      <p:sp>
        <p:nvSpPr>
          <p:cNvPr id="2" name="Note"/>
          <p:cNvSpPr/>
          <p:nvPr/>
        </p:nvSpPr>
        <p:spPr>
          <a:xfrm>
            <a:off x="622505" y="11211022"/>
            <a:ext cx="6388287" cy="362215"/>
          </a:xfrm>
          <a:prstGeom prst="rect">
            <a:avLst/>
          </a:prstGeom>
        </p:spPr>
        <p:txBody>
          <a:bodyPr wrap="none">
            <a:spAutoFit/>
          </a:bodyPr>
          <a:lstStyle/>
          <a:p>
            <a:pPr>
              <a:lnSpc>
                <a:spcPct val="107000"/>
              </a:lnSpc>
              <a:spcAft>
                <a:spcPts val="800"/>
              </a:spcAft>
            </a:pPr>
            <a:r>
              <a:rPr lang="en-150">
                <a:solidFill>
                  <a:schemeClr val="bg1"/>
                </a:solidFill>
                <a:latin typeface="Bahnschrift" panose="020B0502040204020203" pitchFamily="34" charset="0"/>
                <a:ea typeface="Calibri" panose="020F0502020204030204" pitchFamily="34" charset="0"/>
                <a:cs typeface="Times New Roman" panose="02020603050405020304" pitchFamily="18" charset="0"/>
              </a:rPr>
              <a:t>*This designation is without prejudice to positions on status </a:t>
            </a:r>
          </a:p>
        </p:txBody>
      </p:sp>
      <p:pic>
        <p:nvPicPr>
          <p:cNvPr id="19" name="Illustration" descr="A map of Europe with Kosovo and Georgia highlighted"/>
          <p:cNvPicPr>
            <a:picLocks noChangeAspect="1"/>
          </p:cNvPicPr>
          <p:nvPr/>
        </p:nvPicPr>
        <p:blipFill rotWithShape="1">
          <a:blip r:embed="rId2">
            <a:extLst>
              <a:ext uri="{28A0092B-C50C-407E-A947-70E740481C1C}">
                <a14:useLocalDpi xmlns:a14="http://schemas.microsoft.com/office/drawing/2010/main" val="0"/>
              </a:ext>
            </a:extLst>
          </a:blip>
          <a:srcRect l="74174"/>
          <a:stretch/>
        </p:blipFill>
        <p:spPr>
          <a:xfrm>
            <a:off x="19103008" y="-6706"/>
            <a:ext cx="6280599" cy="13679487"/>
          </a:xfrm>
          <a:prstGeom prst="rect">
            <a:avLst/>
          </a:prstGeom>
        </p:spPr>
      </p:pic>
    </p:spTree>
    <p:extLst>
      <p:ext uri="{BB962C8B-B14F-4D97-AF65-F5344CB8AC3E}">
        <p14:creationId xmlns:p14="http://schemas.microsoft.com/office/powerpoint/2010/main" val="101842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300"/>
                                        <p:tgtEl>
                                          <p:spTgt spid="20"/>
                                        </p:tgtEl>
                                      </p:cBhvr>
                                    </p:animEffect>
                                  </p:childTnLst>
                                </p:cTn>
                              </p:par>
                            </p:childTnLst>
                          </p:cTn>
                        </p:par>
                        <p:par>
                          <p:cTn id="8" fill="hold">
                            <p:stCondLst>
                              <p:cond delay="300"/>
                            </p:stCondLst>
                            <p:childTnLst>
                              <p:par>
                                <p:cTn id="9" presetID="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200" fill="hold"/>
                                        <p:tgtEl>
                                          <p:spTgt spid="21"/>
                                        </p:tgtEl>
                                        <p:attrNameLst>
                                          <p:attrName>ppt_x</p:attrName>
                                        </p:attrNameLst>
                                      </p:cBhvr>
                                      <p:tavLst>
                                        <p:tav tm="0">
                                          <p:val>
                                            <p:strVal val="#ppt_x"/>
                                          </p:val>
                                        </p:tav>
                                        <p:tav tm="100000">
                                          <p:val>
                                            <p:strVal val="#ppt_x"/>
                                          </p:val>
                                        </p:tav>
                                      </p:tavLst>
                                    </p:anim>
                                    <p:anim calcmode="lin" valueType="num">
                                      <p:cBhvr additive="base">
                                        <p:cTn id="12" dur="200" fill="hold"/>
                                        <p:tgtEl>
                                          <p:spTgt spid="21"/>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p&#10;&#10;Description automatically generated">
            <a:extLst>
              <a:ext uri="{FF2B5EF4-FFF2-40B4-BE49-F238E27FC236}">
                <a16:creationId xmlns:a16="http://schemas.microsoft.com/office/drawing/2014/main" id="{4EA9B930-9683-18F3-DBE7-9E750D397617}"/>
              </a:ext>
            </a:extLst>
          </p:cNvPr>
          <p:cNvPicPr>
            <a:picLocks noChangeAspect="1"/>
          </p:cNvPicPr>
          <p:nvPr/>
        </p:nvPicPr>
        <p:blipFill rotWithShape="1">
          <a:blip r:embed="rId3"/>
          <a:srcRect l="19725" t="4749" r="12039" b="-713"/>
          <a:stretch/>
        </p:blipFill>
        <p:spPr>
          <a:xfrm>
            <a:off x="4899487" y="1821502"/>
            <a:ext cx="11778374" cy="10642514"/>
          </a:xfrm>
          <a:prstGeom prst="rect">
            <a:avLst/>
          </a:prstGeom>
        </p:spPr>
      </p:pic>
      <p:sp>
        <p:nvSpPr>
          <p:cNvPr id="14" name="Rectangle 13">
            <a:extLst>
              <a:ext uri="{FF2B5EF4-FFF2-40B4-BE49-F238E27FC236}">
                <a16:creationId xmlns:a16="http://schemas.microsoft.com/office/drawing/2014/main" id="{C104761F-8A94-0E4B-8476-A73D91B8A152}"/>
              </a:ext>
            </a:extLst>
          </p:cNvPr>
          <p:cNvSpPr/>
          <p:nvPr/>
        </p:nvSpPr>
        <p:spPr>
          <a:xfrm rot="16200000">
            <a:off x="19412710" y="11642476"/>
            <a:ext cx="3486852" cy="399340"/>
          </a:xfrm>
          <a:prstGeom prst="rect">
            <a:avLst/>
          </a:prstGeom>
        </p:spPr>
        <p:txBody>
          <a:bodyPr wrap="none">
            <a:spAutoFit/>
          </a:bodyPr>
          <a:lstStyle/>
          <a:p>
            <a:r>
              <a:rPr lang="fr-FR" sz="1995" b="1" dirty="0">
                <a:solidFill>
                  <a:srgbClr val="00B0F0"/>
                </a:solidFill>
                <a:latin typeface="Arial" charset="0"/>
                <a:ea typeface="Arial" charset="0"/>
                <a:cs typeface="Arial" charset="0"/>
              </a:rPr>
              <a:t>THE EUROPEAN PROJECT</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20872278" y="10055417"/>
            <a:ext cx="49113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D23D049-342E-3149-902A-53E0A910D6BA}"/>
              </a:ext>
            </a:extLst>
          </p:cNvPr>
          <p:cNvSpPr txBox="1"/>
          <p:nvPr/>
        </p:nvSpPr>
        <p:spPr>
          <a:xfrm>
            <a:off x="5008084" y="12403702"/>
            <a:ext cx="5645473" cy="583558"/>
          </a:xfrm>
          <a:prstGeom prst="rect">
            <a:avLst/>
          </a:prstGeom>
          <a:solidFill>
            <a:srgbClr val="0085C5"/>
          </a:solidFill>
        </p:spPr>
        <p:txBody>
          <a:bodyPr wrap="square" rtlCol="0">
            <a:spAutoFit/>
          </a:bodyPr>
          <a:lstStyle/>
          <a:p>
            <a:r>
              <a:rPr lang="en-US" sz="3192" dirty="0">
                <a:solidFill>
                  <a:schemeClr val="bg1"/>
                </a:solidFill>
              </a:rPr>
              <a:t>Schengen area countries</a:t>
            </a:r>
          </a:p>
        </p:txBody>
      </p:sp>
      <p:sp>
        <p:nvSpPr>
          <p:cNvPr id="43" name="TextBox 42">
            <a:extLst>
              <a:ext uri="{FF2B5EF4-FFF2-40B4-BE49-F238E27FC236}">
                <a16:creationId xmlns:a16="http://schemas.microsoft.com/office/drawing/2014/main" id="{1E30162E-2BF7-9445-907A-53C52ADD20D8}"/>
              </a:ext>
            </a:extLst>
          </p:cNvPr>
          <p:cNvSpPr txBox="1"/>
          <p:nvPr/>
        </p:nvSpPr>
        <p:spPr>
          <a:xfrm>
            <a:off x="10529827" y="12403701"/>
            <a:ext cx="6128498" cy="583558"/>
          </a:xfrm>
          <a:prstGeom prst="rect">
            <a:avLst/>
          </a:prstGeom>
          <a:solidFill>
            <a:srgbClr val="31C5F1"/>
          </a:solidFill>
        </p:spPr>
        <p:txBody>
          <a:bodyPr wrap="square" rtlCol="0">
            <a:spAutoFit/>
          </a:bodyPr>
          <a:lstStyle/>
          <a:p>
            <a:r>
              <a:rPr lang="en-US" sz="3192" dirty="0"/>
              <a:t>Non-Schengen area EU countries</a:t>
            </a:r>
            <a:endParaRPr lang="en-US" sz="3192" dirty="0">
              <a:solidFill>
                <a:schemeClr val="bg1"/>
              </a:solidFill>
            </a:endParaRPr>
          </a:p>
        </p:txBody>
      </p:sp>
      <p:sp>
        <p:nvSpPr>
          <p:cNvPr id="5" name="Rectangle 4"/>
          <p:cNvSpPr/>
          <p:nvPr/>
        </p:nvSpPr>
        <p:spPr>
          <a:xfrm>
            <a:off x="210145" y="295232"/>
            <a:ext cx="7385982" cy="1823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6383" b="1" dirty="0">
                <a:solidFill>
                  <a:srgbClr val="00B0F0"/>
                </a:solidFill>
              </a:rPr>
              <a:t>      SCHENGEN AREA</a:t>
            </a:r>
          </a:p>
        </p:txBody>
      </p:sp>
      <p:sp>
        <p:nvSpPr>
          <p:cNvPr id="2" name="Flowchart: Connector 1"/>
          <p:cNvSpPr/>
          <p:nvPr/>
        </p:nvSpPr>
        <p:spPr>
          <a:xfrm>
            <a:off x="16172287" y="5064245"/>
            <a:ext cx="5711868" cy="5456424"/>
          </a:xfrm>
          <a:prstGeom prst="flowChartConnector">
            <a:avLst/>
          </a:prstGeom>
          <a:solidFill>
            <a:schemeClr val="tx2">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590" b="1" dirty="0">
              <a:solidFill>
                <a:schemeClr val="bg1"/>
              </a:solidFill>
            </a:endParaRPr>
          </a:p>
          <a:p>
            <a:pPr algn="ctr"/>
            <a:r>
              <a:rPr lang="en-GB" sz="3590" b="1" dirty="0">
                <a:solidFill>
                  <a:schemeClr val="bg1"/>
                </a:solidFill>
              </a:rPr>
              <a:t>You can travel </a:t>
            </a:r>
            <a:r>
              <a:rPr lang="en-GB" sz="3590" b="1" u="sng" dirty="0">
                <a:solidFill>
                  <a:schemeClr val="bg1"/>
                </a:solidFill>
              </a:rPr>
              <a:t>freely</a:t>
            </a:r>
            <a:r>
              <a:rPr lang="en-GB" sz="3590" b="1" dirty="0">
                <a:solidFill>
                  <a:schemeClr val="bg1"/>
                </a:solidFill>
              </a:rPr>
              <a:t> between the countries of the Schengen area without showing your ID/passport.</a:t>
            </a:r>
          </a:p>
        </p:txBody>
      </p:sp>
      <p:sp>
        <p:nvSpPr>
          <p:cNvPr id="41" name="Larme 12"/>
          <p:cNvSpPr/>
          <p:nvPr/>
        </p:nvSpPr>
        <p:spPr>
          <a:xfrm rot="5400000">
            <a:off x="3457" y="48106"/>
            <a:ext cx="1156122" cy="1163036"/>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590">
              <a:solidFill>
                <a:srgbClr val="54C6F1"/>
              </a:solidFill>
              <a:highlight>
                <a:srgbClr val="54C6F1"/>
              </a:highlight>
            </a:endParaRPr>
          </a:p>
        </p:txBody>
      </p:sp>
      <p:sp>
        <p:nvSpPr>
          <p:cNvPr id="3" name="Flowchart: Connector 2">
            <a:extLst>
              <a:ext uri="{FF2B5EF4-FFF2-40B4-BE49-F238E27FC236}">
                <a16:creationId xmlns:a16="http://schemas.microsoft.com/office/drawing/2014/main" id="{DC5483F8-9E76-61D8-D5E0-743F92D887C6}"/>
              </a:ext>
            </a:extLst>
          </p:cNvPr>
          <p:cNvSpPr/>
          <p:nvPr/>
        </p:nvSpPr>
        <p:spPr>
          <a:xfrm>
            <a:off x="15244598" y="-82601"/>
            <a:ext cx="5711868" cy="545642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590" b="1" dirty="0">
              <a:solidFill>
                <a:schemeClr val="bg1"/>
              </a:solidFill>
            </a:endParaRPr>
          </a:p>
          <a:p>
            <a:pPr algn="ctr"/>
            <a:r>
              <a:rPr lang="en-GB" sz="3590" b="1" dirty="0">
                <a:solidFill>
                  <a:schemeClr val="bg1"/>
                </a:solidFill>
              </a:rPr>
              <a:t>You can travel without a visa between the EU member States countries.</a:t>
            </a: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idx="4294967295"/>
          </p:nvPr>
        </p:nvSpPr>
        <p:spPr>
          <a:xfrm>
            <a:off x="622505" y="3864841"/>
            <a:ext cx="10611552" cy="4351547"/>
          </a:xfrm>
          <a:prstGeom prst="rect">
            <a:avLst/>
          </a:prstGeom>
        </p:spPr>
        <p:txBody>
          <a:bodyPr>
            <a:noAutofit/>
          </a:bodyPr>
          <a:lstStyle/>
          <a:p>
            <a:pPr algn="l">
              <a:lnSpc>
                <a:spcPct val="70000"/>
              </a:lnSpc>
            </a:pPr>
            <a:r>
              <a:rPr lang="en-150" sz="9600" dirty="0">
                <a:solidFill>
                  <a:schemeClr val="bg1"/>
                </a:solidFill>
                <a:latin typeface="Bahnschrift bold" panose="020B0502040204020203" pitchFamily="34" charset="0"/>
              </a:rPr>
              <a:t>The EU is a unique</a:t>
            </a:r>
            <a:br>
              <a:rPr lang="en-150" sz="9600" dirty="0">
                <a:solidFill>
                  <a:schemeClr val="bg1"/>
                </a:solidFill>
                <a:latin typeface="Bahnschrift bold" panose="020B0502040204020203" pitchFamily="34" charset="0"/>
              </a:rPr>
            </a:br>
            <a:r>
              <a:rPr lang="en-150" sz="9600" dirty="0">
                <a:solidFill>
                  <a:schemeClr val="bg1"/>
                </a:solidFill>
                <a:latin typeface="Bahnschrift bold" panose="020B0502040204020203" pitchFamily="34" charset="0"/>
              </a:rPr>
              <a:t>economic and political union</a:t>
            </a:r>
            <a:br>
              <a:rPr lang="en-150" sz="9600" dirty="0">
                <a:solidFill>
                  <a:schemeClr val="bg1"/>
                </a:solidFill>
                <a:latin typeface="Bahnschrift bold" panose="020B0502040204020203" pitchFamily="34" charset="0"/>
              </a:rPr>
            </a:br>
            <a:endParaRPr lang="en-150" sz="12000" dirty="0">
              <a:solidFill>
                <a:schemeClr val="bg1"/>
              </a:solidFill>
              <a:latin typeface="Bahnschrift bold" panose="020B0502040204020203" pitchFamily="34" charset="0"/>
            </a:endParaRPr>
          </a:p>
        </p:txBody>
      </p:sp>
      <p:sp>
        <p:nvSpPr>
          <p:cNvPr id="10" name="Content 1"/>
          <p:cNvSpPr txBox="1"/>
          <p:nvPr/>
        </p:nvSpPr>
        <p:spPr>
          <a:xfrm>
            <a:off x="622505" y="7539280"/>
            <a:ext cx="6255239" cy="1354217"/>
          </a:xfrm>
          <a:prstGeom prst="rect">
            <a:avLst/>
          </a:prstGeom>
          <a:noFill/>
        </p:spPr>
        <p:txBody>
          <a:bodyPr wrap="none" rtlCol="0">
            <a:spAutoFit/>
          </a:bodyPr>
          <a:lstStyle/>
          <a:p>
            <a:r>
              <a:rPr lang="en-150" sz="8200" dirty="0">
                <a:solidFill>
                  <a:srgbClr val="243C7C"/>
                </a:solidFill>
                <a:latin typeface="Bahnschrift bold" panose="020B0502040204020203" pitchFamily="34" charset="0"/>
              </a:rPr>
              <a:t>27 countries </a:t>
            </a:r>
          </a:p>
        </p:txBody>
      </p:sp>
      <p:sp>
        <p:nvSpPr>
          <p:cNvPr id="12" name="Content 2"/>
          <p:cNvSpPr txBox="1"/>
          <p:nvPr/>
        </p:nvSpPr>
        <p:spPr>
          <a:xfrm>
            <a:off x="497195" y="8686149"/>
            <a:ext cx="8821646" cy="1354217"/>
          </a:xfrm>
          <a:prstGeom prst="rect">
            <a:avLst/>
          </a:prstGeom>
          <a:noFill/>
        </p:spPr>
        <p:txBody>
          <a:bodyPr wrap="none" rtlCol="0">
            <a:spAutoFit/>
          </a:bodyPr>
          <a:lstStyle/>
          <a:p>
            <a:r>
              <a:rPr lang="en-150" sz="8200" dirty="0">
                <a:solidFill>
                  <a:srgbClr val="243C7C"/>
                </a:solidFill>
                <a:latin typeface="Bahnschrift bold" panose="020B0502040204020203" pitchFamily="34" charset="0"/>
              </a:rPr>
              <a:t>447 million people</a:t>
            </a:r>
          </a:p>
        </p:txBody>
      </p:sp>
    </p:spTree>
    <p:extLst>
      <p:ext uri="{BB962C8B-B14F-4D97-AF65-F5344CB8AC3E}">
        <p14:creationId xmlns:p14="http://schemas.microsoft.com/office/powerpoint/2010/main" val="885171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childTnLst>
                                </p:cTn>
                              </p:par>
                            </p:childTnLst>
                          </p:cTn>
                        </p:par>
                        <p:par>
                          <p:cTn id="8" fill="hold">
                            <p:stCondLst>
                              <p:cond delay="300"/>
                            </p:stCondLst>
                            <p:childTnLst>
                              <p:par>
                                <p:cTn id="9" presetID="10" presetClass="entr" presetSubtype="0" fill="hold" grpId="1" nodeType="afterEffect">
                                  <p:stCondLst>
                                    <p:cond delay="0"/>
                                  </p:stCondLst>
                                  <p:iterate type="lt">
                                    <p:tmPct val="0"/>
                                  </p:iterate>
                                  <p:childTnLst>
                                    <p:set>
                                      <p:cBhvr>
                                        <p:cTn id="10" dur="1" fill="hold">
                                          <p:stCondLst>
                                            <p:cond delay="0"/>
                                          </p:stCondLst>
                                        </p:cTn>
                                        <p:tgtEl>
                                          <p:spTgt spid="10"/>
                                        </p:tgtEl>
                                        <p:attrNameLst>
                                          <p:attrName>style.visibility</p:attrName>
                                        </p:attrNameLst>
                                      </p:cBhvr>
                                      <p:to>
                                        <p:strVal val="visible"/>
                                      </p:to>
                                    </p:set>
                                    <p:animEffect transition="in" filter="fade">
                                      <p:cBhvr>
                                        <p:cTn id="11" dur="300"/>
                                        <p:tgtEl>
                                          <p:spTgt spid="10"/>
                                        </p:tgtEl>
                                      </p:cBhvr>
                                    </p:animEffect>
                                  </p:childTnLst>
                                </p:cTn>
                              </p:par>
                            </p:childTnLst>
                          </p:cTn>
                        </p:par>
                        <p:par>
                          <p:cTn id="12" fill="hold">
                            <p:stCondLst>
                              <p:cond delay="600"/>
                            </p:stCondLst>
                            <p:childTnLst>
                              <p:par>
                                <p:cTn id="13" presetID="10" presetClass="entr" presetSubtype="0" fill="hold" grpId="1" nodeType="afterEffect">
                                  <p:stCondLst>
                                    <p:cond delay="0"/>
                                  </p:stCondLst>
                                  <p:iterate type="lt">
                                    <p:tmPct val="0"/>
                                  </p:iterate>
                                  <p:childTnLst>
                                    <p:set>
                                      <p:cBhvr>
                                        <p:cTn id="14" dur="1" fill="hold">
                                          <p:stCondLst>
                                            <p:cond delay="0"/>
                                          </p:stCondLst>
                                        </p:cTn>
                                        <p:tgtEl>
                                          <p:spTgt spid="12"/>
                                        </p:tgtEl>
                                        <p:attrNameLst>
                                          <p:attrName>style.visibility</p:attrName>
                                        </p:attrNameLst>
                                      </p:cBhvr>
                                      <p:to>
                                        <p:strVal val="visible"/>
                                      </p:to>
                                    </p:set>
                                    <p:animEffect transition="in" filter="fade">
                                      <p:cBhvr>
                                        <p:cTn id="15" dur="2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1"/>
      <p:bldP spid="12"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 name="Larme 4"/>
          <p:cNvSpPr/>
          <p:nvPr/>
        </p:nvSpPr>
        <p:spPr>
          <a:xfrm rot="5400000">
            <a:off x="4474342" y="5413450"/>
            <a:ext cx="1568791" cy="1568791"/>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590"/>
          </a:p>
        </p:txBody>
      </p:sp>
      <p:sp>
        <p:nvSpPr>
          <p:cNvPr id="6" name="ZoneTexte 5"/>
          <p:cNvSpPr txBox="1"/>
          <p:nvPr/>
        </p:nvSpPr>
        <p:spPr>
          <a:xfrm>
            <a:off x="9037300" y="7134641"/>
            <a:ext cx="14819445" cy="1565813"/>
          </a:xfrm>
          <a:prstGeom prst="rect">
            <a:avLst/>
          </a:prstGeom>
          <a:noFill/>
        </p:spPr>
        <p:txBody>
          <a:bodyPr wrap="square" rtlCol="0">
            <a:spAutoFit/>
          </a:bodyPr>
          <a:lstStyle/>
          <a:p>
            <a:pPr algn="ctr"/>
            <a:r>
              <a:rPr lang="fr-FR" sz="9575" b="1" dirty="0">
                <a:solidFill>
                  <a:schemeClr val="bg1"/>
                </a:solidFill>
              </a:rPr>
              <a:t>PLAY TIME!!</a:t>
            </a:r>
            <a:endParaRPr lang="fr-FR" sz="9575"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18424815" y="901523"/>
            <a:ext cx="4306505" cy="1120159"/>
          </a:xfrm>
          <a:prstGeom prst="rect">
            <a:avLst/>
          </a:prstGeom>
        </p:spPr>
      </p:pic>
      <p:sp>
        <p:nvSpPr>
          <p:cNvPr id="10" name="Text">
            <a:extLst>
              <a:ext uri="{FF2B5EF4-FFF2-40B4-BE49-F238E27FC236}">
                <a16:creationId xmlns:a16="http://schemas.microsoft.com/office/drawing/2014/main" id="{0F59C56E-C146-BCDB-3A07-7BB34346DDF2}"/>
              </a:ext>
            </a:extLst>
          </p:cNvPr>
          <p:cNvSpPr/>
          <p:nvPr/>
        </p:nvSpPr>
        <p:spPr>
          <a:xfrm>
            <a:off x="622505" y="7136455"/>
            <a:ext cx="9773986" cy="523220"/>
          </a:xfrm>
          <a:prstGeom prst="rect">
            <a:avLst/>
          </a:prstGeom>
        </p:spPr>
        <p:txBody>
          <a:bodyPr wrap="square">
            <a:spAutoFit/>
          </a:bodyPr>
          <a:lstStyle/>
          <a:p>
            <a:endParaRPr lang="en-150" sz="2800" dirty="0">
              <a:solidFill>
                <a:schemeClr val="bg1"/>
              </a:solidFill>
              <a:latin typeface="Bahnschrift" panose="020B0502040204020203" pitchFamily="34" charset="0"/>
            </a:endParaRPr>
          </a:p>
        </p:txBody>
      </p:sp>
      <p:sp>
        <p:nvSpPr>
          <p:cNvPr id="13" name="ZoneTexte 5">
            <a:extLst>
              <a:ext uri="{FF2B5EF4-FFF2-40B4-BE49-F238E27FC236}">
                <a16:creationId xmlns:a16="http://schemas.microsoft.com/office/drawing/2014/main" id="{272628A6-18F0-8ADF-9A75-B9A6115B5762}"/>
              </a:ext>
            </a:extLst>
          </p:cNvPr>
          <p:cNvSpPr txBox="1"/>
          <p:nvPr/>
        </p:nvSpPr>
        <p:spPr>
          <a:xfrm>
            <a:off x="6195533" y="5568828"/>
            <a:ext cx="14819445" cy="1565813"/>
          </a:xfrm>
          <a:prstGeom prst="rect">
            <a:avLst/>
          </a:prstGeom>
          <a:noFill/>
        </p:spPr>
        <p:txBody>
          <a:bodyPr wrap="square" rtlCol="0">
            <a:spAutoFit/>
          </a:bodyPr>
          <a:lstStyle/>
          <a:p>
            <a:pPr algn="ctr"/>
            <a:r>
              <a:rPr lang="fr-FR" sz="9575" b="1" dirty="0">
                <a:solidFill>
                  <a:schemeClr val="bg1"/>
                </a:solidFill>
              </a:rPr>
              <a:t>HOW DOES THE EU WORK ?</a:t>
            </a:r>
            <a:endParaRPr lang="fr-FR" sz="9575" dirty="0">
              <a:solidFill>
                <a:schemeClr val="bg1"/>
              </a:solidFill>
            </a:endParaRPr>
          </a:p>
        </p:txBody>
      </p:sp>
    </p:spTree>
    <p:extLst>
      <p:ext uri="{BB962C8B-B14F-4D97-AF65-F5344CB8AC3E}">
        <p14:creationId xmlns:p14="http://schemas.microsoft.com/office/powerpoint/2010/main" val="377340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 fill="hold"/>
                                        <p:tgtEl>
                                          <p:spTgt spid="10"/>
                                        </p:tgtEl>
                                        <p:attrNameLst>
                                          <p:attrName>ppt_x</p:attrName>
                                        </p:attrNameLst>
                                      </p:cBhvr>
                                      <p:tavLst>
                                        <p:tav tm="0">
                                          <p:val>
                                            <p:strVal val="#ppt_x"/>
                                          </p:val>
                                        </p:tav>
                                        <p:tav tm="100000">
                                          <p:val>
                                            <p:strVal val="#ppt_x"/>
                                          </p:val>
                                        </p:tav>
                                      </p:tavLst>
                                    </p:anim>
                                    <p:anim calcmode="lin" valueType="num">
                                      <p:cBhvr additive="base">
                                        <p:cTn id="8" dur="2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323360" y="580214"/>
            <a:ext cx="13146548" cy="1074590"/>
          </a:xfrm>
          <a:prstGeom prst="rect">
            <a:avLst/>
          </a:prstGeom>
          <a:noFill/>
        </p:spPr>
        <p:txBody>
          <a:bodyPr wrap="square" rtlCol="0">
            <a:spAutoFit/>
          </a:bodyPr>
          <a:lstStyle/>
          <a:p>
            <a:pPr defTabSz="1823954">
              <a:defRPr/>
            </a:pPr>
            <a:r>
              <a:rPr lang="fr-FR" sz="6383" b="1" dirty="0">
                <a:solidFill>
                  <a:srgbClr val="FFC000"/>
                </a:solidFill>
                <a:latin typeface="Calibri" panose="020F0502020204030204"/>
              </a:rPr>
              <a:t>THE EUROPEAN COMMISSION</a:t>
            </a:r>
            <a:endParaRPr lang="fr-FR" sz="6383" dirty="0">
              <a:solidFill>
                <a:srgbClr val="FFC000"/>
              </a:solidFill>
              <a:latin typeface="Calibri" panose="020F0502020204030204"/>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19291747" y="11426083"/>
            <a:ext cx="3643946" cy="399340"/>
          </a:xfrm>
          <a:prstGeom prst="rect">
            <a:avLst/>
          </a:prstGeom>
        </p:spPr>
        <p:txBody>
          <a:bodyPr wrap="none">
            <a:spAutoFit/>
          </a:bodyPr>
          <a:lstStyle/>
          <a:p>
            <a:pPr defTabSz="1823954">
              <a:defRPr/>
            </a:pPr>
            <a:r>
              <a:rPr lang="fr-FR" sz="1995" b="1" dirty="0">
                <a:solidFill>
                  <a:srgbClr val="FFA00E"/>
                </a:solidFill>
                <a:latin typeface="Arial" charset="0"/>
                <a:ea typeface="Arial" charset="0"/>
                <a:cs typeface="Arial" charset="0"/>
              </a:rPr>
              <a:t>HOW DOES THE EU WORK?</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20868156" y="9405250"/>
            <a:ext cx="491129"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a16="http://schemas.microsoft.com/office/drawing/2014/main" id="{B1A02FCE-8309-6548-8758-7EC6D4FA6C66}"/>
              </a:ext>
            </a:extLst>
          </p:cNvPr>
          <p:cNvSpPr/>
          <p:nvPr/>
        </p:nvSpPr>
        <p:spPr>
          <a:xfrm rot="5551977">
            <a:off x="541806" y="330552"/>
            <a:ext cx="1156122" cy="1163036"/>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3954">
              <a:defRPr/>
            </a:pPr>
            <a:endParaRPr lang="fr-FR" sz="3590">
              <a:solidFill>
                <a:prstClr val="white"/>
              </a:solidFill>
              <a:latin typeface="Calibri" panose="020F0502020204030204"/>
            </a:endParaRPr>
          </a:p>
        </p:txBody>
      </p:sp>
      <p:pic>
        <p:nvPicPr>
          <p:cNvPr id="15" name="Image 10">
            <a:extLst>
              <a:ext uri="{FF2B5EF4-FFF2-40B4-BE49-F238E27FC236}">
                <a16:creationId xmlns:a16="http://schemas.microsoft.com/office/drawing/2014/main" id="{2F9512DC-1BC8-204B-B55A-31E4CAAF6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868156" y="227584"/>
            <a:ext cx="2847120" cy="2854440"/>
          </a:xfrm>
          <a:prstGeom prst="rect">
            <a:avLst/>
          </a:prstGeom>
        </p:spPr>
      </p:pic>
      <p:sp>
        <p:nvSpPr>
          <p:cNvPr id="14" name="TextBox 13"/>
          <p:cNvSpPr txBox="1"/>
          <p:nvPr/>
        </p:nvSpPr>
        <p:spPr>
          <a:xfrm>
            <a:off x="10668217" y="13336835"/>
            <a:ext cx="3241843" cy="276551"/>
          </a:xfrm>
          <a:prstGeom prst="rect">
            <a:avLst/>
          </a:prstGeom>
          <a:noFill/>
        </p:spPr>
        <p:txBody>
          <a:bodyPr wrap="square" rtlCol="0">
            <a:spAutoFit/>
          </a:bodyPr>
          <a:lstStyle/>
          <a:p>
            <a:pPr defTabSz="1823954">
              <a:defRPr/>
            </a:pPr>
            <a:r>
              <a:rPr lang="fr-BE" sz="1197" i="1" dirty="0">
                <a:solidFill>
                  <a:prstClr val="white"/>
                </a:solidFill>
                <a:latin typeface="Calibri" panose="020F0502020204030204"/>
              </a:rPr>
              <a:t>© </a:t>
            </a:r>
            <a:r>
              <a:rPr lang="fr-BE" sz="1197" dirty="0">
                <a:solidFill>
                  <a:prstClr val="white"/>
                </a:solidFill>
                <a:latin typeface="Calibri" panose="020F0502020204030204"/>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9845" y="7362065"/>
            <a:ext cx="8064846" cy="54524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39845" y="1826553"/>
            <a:ext cx="8064846" cy="501319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3283446657"/>
              </p:ext>
            </p:extLst>
          </p:nvPr>
        </p:nvGraphicFramePr>
        <p:xfrm>
          <a:off x="2323360" y="1927452"/>
          <a:ext cx="7964502" cy="1111715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18471392" y="12785531"/>
            <a:ext cx="1763134" cy="276551"/>
          </a:xfrm>
          <a:prstGeom prst="rect">
            <a:avLst/>
          </a:prstGeom>
          <a:noFill/>
        </p:spPr>
        <p:txBody>
          <a:bodyPr wrap="square" rtlCol="0">
            <a:spAutoFit/>
          </a:bodyPr>
          <a:lstStyle/>
          <a:p>
            <a:r>
              <a:rPr lang="fr-BE" sz="1197" i="1" dirty="0">
                <a:solidFill>
                  <a:schemeClr val="bg1"/>
                </a:solidFill>
              </a:rPr>
              <a:t>© </a:t>
            </a:r>
            <a:r>
              <a:rPr lang="fr-BE" sz="1197" dirty="0">
                <a:solidFill>
                  <a:schemeClr val="bg1"/>
                </a:solidFill>
              </a:rPr>
              <a:t>EUROPEAN UNION</a:t>
            </a:r>
          </a:p>
        </p:txBody>
      </p:sp>
      <p:sp>
        <p:nvSpPr>
          <p:cNvPr id="11" name="TextBox 10"/>
          <p:cNvSpPr txBox="1"/>
          <p:nvPr/>
        </p:nvSpPr>
        <p:spPr>
          <a:xfrm>
            <a:off x="18471392" y="6701554"/>
            <a:ext cx="1763134" cy="276551"/>
          </a:xfrm>
          <a:prstGeom prst="rect">
            <a:avLst/>
          </a:prstGeom>
          <a:noFill/>
        </p:spPr>
        <p:txBody>
          <a:bodyPr wrap="square" rtlCol="0">
            <a:spAutoFit/>
          </a:bodyPr>
          <a:lstStyle/>
          <a:p>
            <a:r>
              <a:rPr lang="fr-BE" sz="1197" i="1" dirty="0">
                <a:solidFill>
                  <a:schemeClr val="bg1"/>
                </a:solidFill>
              </a:rPr>
              <a:t>© </a:t>
            </a:r>
            <a:r>
              <a:rPr lang="fr-BE" sz="1197" dirty="0">
                <a:solidFill>
                  <a:schemeClr val="bg1"/>
                </a:solidFill>
              </a:rPr>
              <a:t>EUROPEAN UNION</a:t>
            </a:r>
          </a:p>
        </p:txBody>
      </p: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54241" y="6201713"/>
            <a:ext cx="18239317" cy="5401345"/>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1383658" y="452261"/>
            <a:ext cx="9567686" cy="1074590"/>
          </a:xfrm>
          <a:prstGeom prst="rect">
            <a:avLst/>
          </a:prstGeom>
          <a:noFill/>
        </p:spPr>
        <p:txBody>
          <a:bodyPr wrap="square" rtlCol="0">
            <a:spAutoFit/>
          </a:bodyPr>
          <a:lstStyle/>
          <a:p>
            <a:pPr algn="ctr"/>
            <a:r>
              <a:rPr lang="fr-FR" sz="6383" b="1" dirty="0">
                <a:solidFill>
                  <a:srgbClr val="FFC000"/>
                </a:solidFill>
                <a:latin typeface="Calibri" panose="020F0502020204030204" pitchFamily="34" charset="0"/>
                <a:cs typeface="Calibri" panose="020F0502020204030204" pitchFamily="34" charset="0"/>
              </a:rPr>
              <a:t>THE EUROPEAN COUNCIL</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19294981" y="11546263"/>
            <a:ext cx="3643946" cy="399340"/>
          </a:xfrm>
          <a:prstGeom prst="rect">
            <a:avLst/>
          </a:prstGeom>
          <a:solidFill>
            <a:schemeClr val="bg1"/>
          </a:solidFill>
        </p:spPr>
        <p:txBody>
          <a:bodyPr wrap="none">
            <a:spAutoFit/>
          </a:bodyPr>
          <a:lstStyle/>
          <a:p>
            <a:r>
              <a:rPr lang="fr-FR" sz="1995" b="1" dirty="0">
                <a:solidFill>
                  <a:srgbClr val="FFA00E"/>
                </a:solidFill>
                <a:latin typeface="Arial" charset="0"/>
                <a:ea typeface="Arial" charset="0"/>
                <a:cs typeface="Arial" charset="0"/>
              </a:rPr>
              <a:t>HOW DOES THE EU WORK?</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flipV="1">
            <a:off x="20868155" y="9781385"/>
            <a:ext cx="491131" cy="2"/>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3370774471"/>
              </p:ext>
            </p:extLst>
          </p:nvPr>
        </p:nvGraphicFramePr>
        <p:xfrm>
          <a:off x="2254241" y="1317296"/>
          <a:ext cx="8581212" cy="54768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14010087" y="4184688"/>
            <a:ext cx="7295727" cy="1197251"/>
          </a:xfrm>
          <a:prstGeom prst="rect">
            <a:avLst/>
          </a:prstGeom>
          <a:noFill/>
        </p:spPr>
        <p:txBody>
          <a:bodyPr wrap="square" rtlCol="0">
            <a:spAutoFit/>
          </a:bodyPr>
          <a:lstStyle/>
          <a:p>
            <a:endParaRPr lang="en-GB" sz="3590" dirty="0">
              <a:latin typeface="Calibri" panose="020F0502020204030204" pitchFamily="34" charset="0"/>
              <a:cs typeface="Calibri" panose="020F0502020204030204" pitchFamily="34" charset="0"/>
            </a:endParaRPr>
          </a:p>
          <a:p>
            <a:endParaRPr lang="fr-BE" sz="3590" dirty="0"/>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489076" y="274310"/>
            <a:ext cx="1471433" cy="1252541"/>
          </a:xfrm>
          <a:prstGeom prst="rect">
            <a:avLst/>
          </a:prstGeom>
        </p:spPr>
      </p:pic>
      <p:graphicFrame>
        <p:nvGraphicFramePr>
          <p:cNvPr id="9" name="Diagram 8"/>
          <p:cNvGraphicFramePr/>
          <p:nvPr>
            <p:extLst>
              <p:ext uri="{D42A27DB-BD31-4B8C-83A1-F6EECF244321}">
                <p14:modId xmlns:p14="http://schemas.microsoft.com/office/powerpoint/2010/main" val="1478229202"/>
              </p:ext>
            </p:extLst>
          </p:nvPr>
        </p:nvGraphicFramePr>
        <p:xfrm>
          <a:off x="12221722" y="1505433"/>
          <a:ext cx="8149075" cy="547683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19247233" y="13348781"/>
            <a:ext cx="3241843" cy="276551"/>
          </a:xfrm>
          <a:prstGeom prst="rect">
            <a:avLst/>
          </a:prstGeom>
          <a:noFill/>
        </p:spPr>
        <p:txBody>
          <a:bodyPr wrap="square" rtlCol="0">
            <a:spAutoFit/>
          </a:bodyPr>
          <a:lstStyle/>
          <a:p>
            <a:r>
              <a:rPr lang="fr-BE" sz="1197" i="1" dirty="0">
                <a:solidFill>
                  <a:schemeClr val="bg1"/>
                </a:solidFill>
              </a:rPr>
              <a:t>© </a:t>
            </a:r>
            <a:r>
              <a:rPr lang="fr-BE" sz="1197" dirty="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224079" y="258912"/>
            <a:ext cx="1156122" cy="116303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590"/>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239625" y="2242185"/>
            <a:ext cx="7670875" cy="515562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21164090" y="10700254"/>
            <a:ext cx="3643946" cy="399340"/>
          </a:xfrm>
          <a:prstGeom prst="rect">
            <a:avLst/>
          </a:prstGeom>
        </p:spPr>
        <p:txBody>
          <a:bodyPr wrap="none">
            <a:spAutoFit/>
          </a:bodyPr>
          <a:lstStyle/>
          <a:p>
            <a:r>
              <a:rPr lang="fr-FR" sz="1995" b="1" dirty="0">
                <a:solidFill>
                  <a:srgbClr val="FFA00E"/>
                </a:solidFill>
                <a:latin typeface="Arial" charset="0"/>
                <a:ea typeface="Arial" charset="0"/>
                <a:cs typeface="Arial" charset="0"/>
              </a:rPr>
              <a:t>HOW DOES THE EU WORK?</a:t>
            </a:r>
          </a:p>
        </p:txBody>
      </p:sp>
      <p:sp>
        <p:nvSpPr>
          <p:cNvPr id="3" name="Larme 2">
            <a:extLst>
              <a:ext uri="{FF2B5EF4-FFF2-40B4-BE49-F238E27FC236}">
                <a16:creationId xmlns:a16="http://schemas.microsoft.com/office/drawing/2014/main" id="{4B34312F-3F94-5B47-9095-EB2D6F2B4493}"/>
              </a:ext>
            </a:extLst>
          </p:cNvPr>
          <p:cNvSpPr/>
          <p:nvPr/>
        </p:nvSpPr>
        <p:spPr>
          <a:xfrm rot="5400000">
            <a:off x="407096" y="554939"/>
            <a:ext cx="1156122" cy="116303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590"/>
          </a:p>
        </p:txBody>
      </p:sp>
      <p:sp>
        <p:nvSpPr>
          <p:cNvPr id="2" name="ZoneTexte 1">
            <a:extLst>
              <a:ext uri="{FF2B5EF4-FFF2-40B4-BE49-F238E27FC236}">
                <a16:creationId xmlns:a16="http://schemas.microsoft.com/office/drawing/2014/main" id="{57914F53-D197-E048-BFDC-A60702ECF6BB}"/>
              </a:ext>
            </a:extLst>
          </p:cNvPr>
          <p:cNvSpPr txBox="1"/>
          <p:nvPr/>
        </p:nvSpPr>
        <p:spPr>
          <a:xfrm>
            <a:off x="2126770" y="708991"/>
            <a:ext cx="10512764" cy="1074590"/>
          </a:xfrm>
          <a:prstGeom prst="rect">
            <a:avLst/>
          </a:prstGeom>
          <a:noFill/>
        </p:spPr>
        <p:txBody>
          <a:bodyPr wrap="square" rtlCol="0">
            <a:spAutoFit/>
          </a:bodyPr>
          <a:lstStyle/>
          <a:p>
            <a:r>
              <a:rPr lang="fr-FR" sz="6383" b="1" dirty="0">
                <a:solidFill>
                  <a:srgbClr val="FFC000"/>
                </a:solidFill>
              </a:rPr>
              <a:t>THE EUROPEAN PARLIAMENT</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565820" y="422691"/>
            <a:ext cx="1928273" cy="1051785"/>
          </a:xfrm>
          <a:prstGeom prst="rect">
            <a:avLst/>
          </a:prstGeom>
        </p:spPr>
      </p:pic>
      <p:graphicFrame>
        <p:nvGraphicFramePr>
          <p:cNvPr id="4" name="Diagram 3"/>
          <p:cNvGraphicFramePr/>
          <p:nvPr>
            <p:extLst>
              <p:ext uri="{D42A27DB-BD31-4B8C-83A1-F6EECF244321}">
                <p14:modId xmlns:p14="http://schemas.microsoft.com/office/powerpoint/2010/main" val="3293960407"/>
              </p:ext>
            </p:extLst>
          </p:nvPr>
        </p:nvGraphicFramePr>
        <p:xfrm>
          <a:off x="1338790" y="1852643"/>
          <a:ext cx="9357871" cy="112684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252914" y="7891628"/>
            <a:ext cx="7644296" cy="5064347"/>
          </a:xfrm>
          <a:prstGeom prst="rect">
            <a:avLst/>
          </a:prstGeom>
        </p:spPr>
      </p:pic>
      <p:sp>
        <p:nvSpPr>
          <p:cNvPr id="14" name="Rectangle 13"/>
          <p:cNvSpPr/>
          <p:nvPr/>
        </p:nvSpPr>
        <p:spPr>
          <a:xfrm>
            <a:off x="18226564" y="13173424"/>
            <a:ext cx="9119658" cy="276551"/>
          </a:xfrm>
          <a:prstGeom prst="rect">
            <a:avLst/>
          </a:prstGeom>
        </p:spPr>
        <p:txBody>
          <a:bodyPr>
            <a:spAutoFit/>
          </a:bodyPr>
          <a:lstStyle/>
          <a:p>
            <a:r>
              <a:rPr lang="en-US" sz="1197" dirty="0">
                <a:solidFill>
                  <a:schemeClr val="bg1"/>
                </a:solidFill>
                <a:latin typeface="Arial" panose="020B0604020202020204" pitchFamily="34" charset="0"/>
                <a:hlinkClick r:id="rId11" tooltip="w:en:Creative Commons"/>
              </a:rPr>
              <a:t>© Creative Commons</a:t>
            </a:r>
            <a:r>
              <a:rPr lang="en-US" sz="1197" dirty="0">
                <a:solidFill>
                  <a:schemeClr val="bg1"/>
                </a:solidFill>
                <a:latin typeface="Arial" panose="020B0604020202020204" pitchFamily="34" charset="0"/>
              </a:rPr>
              <a:t> </a:t>
            </a:r>
            <a:r>
              <a:rPr lang="en-US" sz="1197" dirty="0">
                <a:solidFill>
                  <a:schemeClr val="bg1"/>
                </a:solidFill>
                <a:latin typeface="Arial" panose="020B0604020202020204" pitchFamily="34" charset="0"/>
                <a:hlinkClick r:id="rId12"/>
              </a:rPr>
              <a:t>Attribution-Share Alike 4.0 International</a:t>
            </a:r>
            <a:endParaRPr lang="fr-BE" sz="1197" dirty="0">
              <a:solidFill>
                <a:schemeClr val="bg1"/>
              </a:solidFill>
            </a:endParaRPr>
          </a:p>
        </p:txBody>
      </p:sp>
      <p:sp>
        <p:nvSpPr>
          <p:cNvPr id="15" name="TextBox 14"/>
          <p:cNvSpPr txBox="1"/>
          <p:nvPr/>
        </p:nvSpPr>
        <p:spPr>
          <a:xfrm>
            <a:off x="19038364" y="6861511"/>
            <a:ext cx="3241843" cy="276551"/>
          </a:xfrm>
          <a:prstGeom prst="rect">
            <a:avLst/>
          </a:prstGeom>
          <a:noFill/>
        </p:spPr>
        <p:txBody>
          <a:bodyPr wrap="square" rtlCol="0">
            <a:spAutoFit/>
          </a:bodyPr>
          <a:lstStyle/>
          <a:p>
            <a:r>
              <a:rPr lang="fr-BE" sz="1197" i="1" dirty="0">
                <a:solidFill>
                  <a:schemeClr val="bg1"/>
                </a:solidFill>
              </a:rPr>
              <a:t>© </a:t>
            </a:r>
            <a:r>
              <a:rPr lang="fr-BE" sz="1197" dirty="0">
                <a:solidFill>
                  <a:schemeClr val="bg1"/>
                </a:solidFill>
              </a:rPr>
              <a:t>EUROPEAN UNION</a:t>
            </a:r>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22740499" y="8955307"/>
            <a:ext cx="491129"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6285" y="536654"/>
            <a:ext cx="10296429" cy="1627048"/>
          </a:xfrm>
          <a:prstGeom prst="rect">
            <a:avLst/>
          </a:prstGeom>
          <a:noFill/>
        </p:spPr>
        <p:txBody>
          <a:bodyPr wrap="square" rtlCol="0">
            <a:spAutoFit/>
          </a:bodyPr>
          <a:lstStyle/>
          <a:p>
            <a:pPr algn="ctr"/>
            <a:r>
              <a:rPr lang="fr-FR" sz="6383" b="1" dirty="0">
                <a:solidFill>
                  <a:srgbClr val="FFC000"/>
                </a:solidFill>
                <a:latin typeface="Calibri" panose="020F0502020204030204" pitchFamily="34" charset="0"/>
                <a:cs typeface="Calibri" panose="020F0502020204030204" pitchFamily="34" charset="0"/>
              </a:rPr>
              <a:t> THE COUNCIL OF THE EU</a:t>
            </a:r>
          </a:p>
          <a:p>
            <a:endParaRPr lang="fr-BE" sz="3590" dirty="0"/>
          </a:p>
        </p:txBody>
      </p:sp>
      <p:sp>
        <p:nvSpPr>
          <p:cNvPr id="3" name="Larme 2">
            <a:extLst>
              <a:ext uri="{FF2B5EF4-FFF2-40B4-BE49-F238E27FC236}">
                <a16:creationId xmlns:a16="http://schemas.microsoft.com/office/drawing/2014/main" id="{4D506B4A-849D-AB44-9812-215FB3FD6759}"/>
              </a:ext>
            </a:extLst>
          </p:cNvPr>
          <p:cNvSpPr/>
          <p:nvPr/>
        </p:nvSpPr>
        <p:spPr>
          <a:xfrm rot="5400000">
            <a:off x="392507" y="243258"/>
            <a:ext cx="1238460" cy="1250843"/>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59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85644" y="1830677"/>
            <a:ext cx="7838045" cy="458348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85643" y="6840512"/>
            <a:ext cx="7838045" cy="6273286"/>
          </a:xfrm>
          <a:prstGeom prst="rect">
            <a:avLst/>
          </a:prstGeom>
        </p:spPr>
      </p:pic>
      <p:sp>
        <p:nvSpPr>
          <p:cNvPr id="8" name="Rectangle 7">
            <a:extLst>
              <a:ext uri="{FF2B5EF4-FFF2-40B4-BE49-F238E27FC236}">
                <a16:creationId xmlns:a16="http://schemas.microsoft.com/office/drawing/2014/main" id="{29035EC9-303B-AE47-815D-6078FEB3C030}"/>
              </a:ext>
            </a:extLst>
          </p:cNvPr>
          <p:cNvSpPr/>
          <p:nvPr/>
        </p:nvSpPr>
        <p:spPr>
          <a:xfrm rot="16200000">
            <a:off x="19291745" y="11342696"/>
            <a:ext cx="3643946" cy="399340"/>
          </a:xfrm>
          <a:prstGeom prst="rect">
            <a:avLst/>
          </a:prstGeom>
        </p:spPr>
        <p:txBody>
          <a:bodyPr wrap="none">
            <a:spAutoFit/>
          </a:bodyPr>
          <a:lstStyle/>
          <a:p>
            <a:r>
              <a:rPr lang="fr-FR" sz="1995" b="1" dirty="0">
                <a:solidFill>
                  <a:srgbClr val="FFA00E"/>
                </a:solidFill>
                <a:latin typeface="Arial" charset="0"/>
                <a:ea typeface="Arial" charset="0"/>
                <a:cs typeface="Arial" charset="0"/>
              </a:rPr>
              <a:t>HOW DOES THE EU WORK?</a:t>
            </a:r>
          </a:p>
        </p:txBody>
      </p:sp>
      <p:sp>
        <p:nvSpPr>
          <p:cNvPr id="12" name="TextBox 11"/>
          <p:cNvSpPr txBox="1"/>
          <p:nvPr/>
        </p:nvSpPr>
        <p:spPr>
          <a:xfrm>
            <a:off x="18665801" y="6075870"/>
            <a:ext cx="3241843" cy="276551"/>
          </a:xfrm>
          <a:prstGeom prst="rect">
            <a:avLst/>
          </a:prstGeom>
          <a:noFill/>
        </p:spPr>
        <p:txBody>
          <a:bodyPr wrap="square" rtlCol="0">
            <a:spAutoFit/>
          </a:bodyPr>
          <a:lstStyle/>
          <a:p>
            <a:r>
              <a:rPr lang="fr-BE" sz="1197" i="1" dirty="0">
                <a:solidFill>
                  <a:schemeClr val="bg1"/>
                </a:solidFill>
              </a:rPr>
              <a:t>© </a:t>
            </a:r>
            <a:r>
              <a:rPr lang="fr-BE" sz="1197" dirty="0">
                <a:solidFill>
                  <a:schemeClr val="bg1"/>
                </a:solidFill>
              </a:rPr>
              <a:t>EUROPEAN UNION</a:t>
            </a:r>
          </a:p>
        </p:txBody>
      </p:sp>
      <p:sp>
        <p:nvSpPr>
          <p:cNvPr id="13" name="TextBox 12"/>
          <p:cNvSpPr txBox="1"/>
          <p:nvPr/>
        </p:nvSpPr>
        <p:spPr>
          <a:xfrm>
            <a:off x="18665801" y="12809058"/>
            <a:ext cx="3241843" cy="276551"/>
          </a:xfrm>
          <a:prstGeom prst="rect">
            <a:avLst/>
          </a:prstGeom>
          <a:noFill/>
        </p:spPr>
        <p:txBody>
          <a:bodyPr wrap="square" rtlCol="0">
            <a:spAutoFit/>
          </a:bodyPr>
          <a:lstStyle/>
          <a:p>
            <a:r>
              <a:rPr lang="fr-BE" sz="1197" i="1" dirty="0">
                <a:solidFill>
                  <a:schemeClr val="bg1"/>
                </a:solidFill>
              </a:rPr>
              <a:t>© </a:t>
            </a:r>
            <a:r>
              <a:rPr lang="fr-BE" sz="1197" dirty="0">
                <a:solidFill>
                  <a:schemeClr val="bg1"/>
                </a:solidFill>
              </a:rPr>
              <a:t>EUROPEAN UNION</a:t>
            </a:r>
          </a:p>
        </p:txBody>
      </p:sp>
      <p:pic>
        <p:nvPicPr>
          <p:cNvPr id="14" name="Picture 13"/>
          <p:cNvPicPr/>
          <p:nvPr/>
        </p:nvPicPr>
        <p:blipFill>
          <a:blip r:embed="rId5"/>
          <a:stretch>
            <a:fillRect/>
          </a:stretch>
        </p:blipFill>
        <p:spPr>
          <a:xfrm>
            <a:off x="21618532" y="536654"/>
            <a:ext cx="2620325" cy="1627048"/>
          </a:xfrm>
          <a:prstGeom prst="rect">
            <a:avLst/>
          </a:prstGeom>
        </p:spPr>
      </p:pic>
      <p:graphicFrame>
        <p:nvGraphicFramePr>
          <p:cNvPr id="5" name="Diagram 4"/>
          <p:cNvGraphicFramePr/>
          <p:nvPr>
            <p:extLst>
              <p:ext uri="{D42A27DB-BD31-4B8C-83A1-F6EECF244321}">
                <p14:modId xmlns:p14="http://schemas.microsoft.com/office/powerpoint/2010/main" val="2009292060"/>
              </p:ext>
            </p:extLst>
          </p:nvPr>
        </p:nvGraphicFramePr>
        <p:xfrm>
          <a:off x="1216285" y="1830677"/>
          <a:ext cx="7774517" cy="1108884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5" name="Connecteur droit 7">
            <a:extLst>
              <a:ext uri="{FF2B5EF4-FFF2-40B4-BE49-F238E27FC236}">
                <a16:creationId xmlns:a16="http://schemas.microsoft.com/office/drawing/2014/main" id="{20AEFC96-86A5-934A-A758-ECEF939B2C7A}"/>
              </a:ext>
            </a:extLst>
          </p:cNvPr>
          <p:cNvCxnSpPr/>
          <p:nvPr/>
        </p:nvCxnSpPr>
        <p:spPr>
          <a:xfrm>
            <a:off x="20868156" y="9405250"/>
            <a:ext cx="491129"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12" name="Rectangle 11"/>
          <p:cNvSpPr/>
          <p:nvPr/>
        </p:nvSpPr>
        <p:spPr>
          <a:xfrm>
            <a:off x="786955" y="746840"/>
            <a:ext cx="22958416" cy="11648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590"/>
          </a:p>
        </p:txBody>
      </p:sp>
      <p:sp>
        <p:nvSpPr>
          <p:cNvPr id="48" name="Rectangle 47"/>
          <p:cNvSpPr/>
          <p:nvPr/>
        </p:nvSpPr>
        <p:spPr>
          <a:xfrm>
            <a:off x="4177980" y="6704568"/>
            <a:ext cx="16049428" cy="3537739"/>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3590"/>
          </a:p>
        </p:txBody>
      </p:sp>
      <p:sp>
        <p:nvSpPr>
          <p:cNvPr id="5" name="Teardrop 4"/>
          <p:cNvSpPr/>
          <p:nvPr/>
        </p:nvSpPr>
        <p:spPr>
          <a:xfrm rot="5400000">
            <a:off x="384300" y="287628"/>
            <a:ext cx="1353551" cy="1411145"/>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590"/>
          </a:p>
        </p:txBody>
      </p:sp>
      <p:sp>
        <p:nvSpPr>
          <p:cNvPr id="7" name="Rectangle 6">
            <a:extLst>
              <a:ext uri="{FF2B5EF4-FFF2-40B4-BE49-F238E27FC236}">
                <a16:creationId xmlns:a16="http://schemas.microsoft.com/office/drawing/2014/main" id="{29035EC9-303B-AE47-815D-6078FEB3C030}"/>
              </a:ext>
            </a:extLst>
          </p:cNvPr>
          <p:cNvSpPr/>
          <p:nvPr/>
        </p:nvSpPr>
        <p:spPr>
          <a:xfrm rot="16200000">
            <a:off x="19291745" y="11342696"/>
            <a:ext cx="3643946" cy="399340"/>
          </a:xfrm>
          <a:prstGeom prst="rect">
            <a:avLst/>
          </a:prstGeom>
        </p:spPr>
        <p:txBody>
          <a:bodyPr wrap="none">
            <a:spAutoFit/>
          </a:bodyPr>
          <a:lstStyle/>
          <a:p>
            <a:r>
              <a:rPr lang="fr-FR" sz="1995" b="1" dirty="0">
                <a:solidFill>
                  <a:srgbClr val="FFA00E"/>
                </a:solidFill>
                <a:latin typeface="Arial" charset="0"/>
                <a:ea typeface="Arial" charset="0"/>
                <a:cs typeface="Arial" charset="0"/>
              </a:rPr>
              <a:t>HOW DOES THE EU WORK?</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20868156" y="9405250"/>
            <a:ext cx="491129"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4107885" y="4210690"/>
            <a:ext cx="3374024" cy="243927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6624589" y="4119823"/>
            <a:ext cx="3585653" cy="260962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21677" y="1208013"/>
            <a:ext cx="4047413" cy="1753127"/>
          </a:xfrm>
          <a:prstGeom prst="rect">
            <a:avLst/>
          </a:prstGeom>
        </p:spPr>
      </p:pic>
      <p:sp>
        <p:nvSpPr>
          <p:cNvPr id="27" name="TextBox 26"/>
          <p:cNvSpPr txBox="1"/>
          <p:nvPr/>
        </p:nvSpPr>
        <p:spPr>
          <a:xfrm>
            <a:off x="10416992" y="3118693"/>
            <a:ext cx="4567293" cy="522131"/>
          </a:xfrm>
          <a:prstGeom prst="rect">
            <a:avLst/>
          </a:prstGeom>
          <a:noFill/>
        </p:spPr>
        <p:txBody>
          <a:bodyPr wrap="square" rtlCol="0">
            <a:spAutoFit/>
          </a:bodyPr>
          <a:lstStyle/>
          <a:p>
            <a:r>
              <a:rPr lang="fr-BE" sz="2793" dirty="0"/>
              <a:t>European Commission</a:t>
            </a:r>
          </a:p>
        </p:txBody>
      </p:sp>
      <p:sp>
        <p:nvSpPr>
          <p:cNvPr id="9" name="TextBox 8"/>
          <p:cNvSpPr txBox="1"/>
          <p:nvPr/>
        </p:nvSpPr>
        <p:spPr>
          <a:xfrm>
            <a:off x="4741499" y="8815986"/>
            <a:ext cx="4374159" cy="522131"/>
          </a:xfrm>
          <a:prstGeom prst="rect">
            <a:avLst/>
          </a:prstGeom>
          <a:noFill/>
        </p:spPr>
        <p:txBody>
          <a:bodyPr wrap="square" rtlCol="0">
            <a:spAutoFit/>
          </a:bodyPr>
          <a:lstStyle/>
          <a:p>
            <a:r>
              <a:rPr lang="fr-BE" sz="2793" dirty="0" err="1"/>
              <a:t>European</a:t>
            </a:r>
            <a:r>
              <a:rPr lang="fr-BE" sz="2793" dirty="0"/>
              <a:t> </a:t>
            </a:r>
            <a:r>
              <a:rPr lang="fr-BE" sz="2793" dirty="0" err="1"/>
              <a:t>Parliament</a:t>
            </a:r>
            <a:endParaRPr lang="fr-BE" sz="2793" dirty="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31096" y="6856520"/>
            <a:ext cx="2101626" cy="1788987"/>
          </a:xfrm>
          <a:prstGeom prst="rect">
            <a:avLst/>
          </a:prstGeom>
        </p:spPr>
      </p:pic>
      <p:sp>
        <p:nvSpPr>
          <p:cNvPr id="10" name="TextBox 9"/>
          <p:cNvSpPr txBox="1"/>
          <p:nvPr/>
        </p:nvSpPr>
        <p:spPr>
          <a:xfrm>
            <a:off x="15065466" y="8822389"/>
            <a:ext cx="4869032" cy="522131"/>
          </a:xfrm>
          <a:prstGeom prst="rect">
            <a:avLst/>
          </a:prstGeom>
          <a:noFill/>
        </p:spPr>
        <p:txBody>
          <a:bodyPr wrap="square" rtlCol="0">
            <a:spAutoFit/>
          </a:bodyPr>
          <a:lstStyle/>
          <a:p>
            <a:r>
              <a:rPr lang="fr-BE" sz="2793" dirty="0"/>
              <a:t>Council of the </a:t>
            </a:r>
            <a:r>
              <a:rPr lang="fr-BE" sz="2793" dirty="0" err="1"/>
              <a:t>European</a:t>
            </a:r>
            <a:r>
              <a:rPr lang="fr-BE" sz="2793" dirty="0"/>
              <a:t> Union</a:t>
            </a:r>
          </a:p>
        </p:txBody>
      </p:sp>
      <p:sp>
        <p:nvSpPr>
          <p:cNvPr id="13" name="Rectangle 12"/>
          <p:cNvSpPr/>
          <p:nvPr/>
        </p:nvSpPr>
        <p:spPr>
          <a:xfrm>
            <a:off x="10210243" y="3701101"/>
            <a:ext cx="3870288" cy="8374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793" dirty="0"/>
              <a:t>Proposes a law</a:t>
            </a:r>
          </a:p>
        </p:txBody>
      </p:sp>
      <p:cxnSp>
        <p:nvCxnSpPr>
          <p:cNvPr id="40" name="Straight Arrow Connector 39"/>
          <p:cNvCxnSpPr/>
          <p:nvPr/>
        </p:nvCxnSpPr>
        <p:spPr>
          <a:xfrm>
            <a:off x="12128395" y="10291229"/>
            <a:ext cx="16989" cy="1661806"/>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9918823" y="11953035"/>
            <a:ext cx="4453124" cy="94870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590" dirty="0"/>
              <a:t>NEW EU LAW</a:t>
            </a:r>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26112" y="6908623"/>
            <a:ext cx="3279812" cy="1788987"/>
          </a:xfrm>
          <a:prstGeom prst="rect">
            <a:avLst/>
          </a:prstGeom>
        </p:spPr>
      </p:pic>
      <p:sp>
        <p:nvSpPr>
          <p:cNvPr id="51" name="Rectangle 50"/>
          <p:cNvSpPr/>
          <p:nvPr/>
        </p:nvSpPr>
        <p:spPr>
          <a:xfrm>
            <a:off x="9259040" y="7019674"/>
            <a:ext cx="5887312" cy="11105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793" dirty="0"/>
              <a:t>Adopt, amend or reject the proposed law</a:t>
            </a:r>
          </a:p>
        </p:txBody>
      </p:sp>
      <p:sp>
        <p:nvSpPr>
          <p:cNvPr id="53" name="Rectangle 52"/>
          <p:cNvSpPr/>
          <p:nvPr/>
        </p:nvSpPr>
        <p:spPr>
          <a:xfrm>
            <a:off x="10252844" y="9429902"/>
            <a:ext cx="3899695" cy="59756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793" dirty="0"/>
              <a:t>If agreed</a:t>
            </a:r>
          </a:p>
        </p:txBody>
      </p:sp>
      <p:sp>
        <p:nvSpPr>
          <p:cNvPr id="54" name="Left-Right Arrow 53"/>
          <p:cNvSpPr/>
          <p:nvPr/>
        </p:nvSpPr>
        <p:spPr>
          <a:xfrm>
            <a:off x="9279299" y="8556381"/>
            <a:ext cx="5230527" cy="39318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3590"/>
          </a:p>
        </p:txBody>
      </p:sp>
    </p:spTree>
    <p:extLst>
      <p:ext uri="{BB962C8B-B14F-4D97-AF65-F5344CB8AC3E}">
        <p14:creationId xmlns:p14="http://schemas.microsoft.com/office/powerpoint/2010/main" val="4151216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F61C0"/>
        </a:solidFill>
        <a:effectLst/>
      </p:bgPr>
    </p:bg>
    <p:spTree>
      <p:nvGrpSpPr>
        <p:cNvPr id="1" name=""/>
        <p:cNvGrpSpPr/>
        <p:nvPr/>
      </p:nvGrpSpPr>
      <p:grpSpPr>
        <a:xfrm>
          <a:off x="0" y="0"/>
          <a:ext cx="0" cy="0"/>
          <a:chOff x="0" y="0"/>
          <a:chExt cx="0" cy="0"/>
        </a:xfrm>
      </p:grpSpPr>
      <p:sp>
        <p:nvSpPr>
          <p:cNvPr id="2" name="Slide title"/>
          <p:cNvSpPr>
            <a:spLocks noGrp="1"/>
          </p:cNvSpPr>
          <p:nvPr>
            <p:ph type="ctrTitle" idx="4294967295"/>
          </p:nvPr>
        </p:nvSpPr>
        <p:spPr>
          <a:xfrm>
            <a:off x="342472" y="-5069511"/>
            <a:ext cx="24117300" cy="3000375"/>
          </a:xfrm>
          <a:prstGeom prst="rect">
            <a:avLst/>
          </a:prstGeom>
        </p:spPr>
        <p:txBody>
          <a:bodyPr>
            <a:noAutofit/>
          </a:bodyPr>
          <a:lstStyle/>
          <a:p>
            <a:pPr algn="l"/>
            <a:r>
              <a:rPr lang="en-150" sz="12000" dirty="0">
                <a:solidFill>
                  <a:schemeClr val="bg1"/>
                </a:solidFill>
                <a:latin typeface="Bahnschrift bold" panose="020B0502040204020203" pitchFamily="34" charset="0"/>
              </a:rPr>
              <a:t>When did it happen quiz</a:t>
            </a:r>
          </a:p>
        </p:txBody>
      </p:sp>
      <p:sp>
        <p:nvSpPr>
          <p:cNvPr id="8" name="Title">
            <a:extLst>
              <a:ext uri="{FF2B5EF4-FFF2-40B4-BE49-F238E27FC236}">
                <a16:creationId xmlns:a16="http://schemas.microsoft.com/office/drawing/2014/main" id="{6BD6BADB-1F96-E373-C9E5-09FF741ED72E}"/>
              </a:ext>
            </a:extLst>
          </p:cNvPr>
          <p:cNvSpPr txBox="1">
            <a:spLocks/>
          </p:cNvSpPr>
          <p:nvPr/>
        </p:nvSpPr>
        <p:spPr>
          <a:xfrm>
            <a:off x="7328842" y="-324239"/>
            <a:ext cx="20872416" cy="2999152"/>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fr-FR" sz="12000" dirty="0">
                <a:solidFill>
                  <a:schemeClr val="bg1"/>
                </a:solidFill>
                <a:latin typeface="Bahnschrift bold" panose="020B0502040204020203" pitchFamily="34" charset="0"/>
              </a:rPr>
              <a:t>The </a:t>
            </a:r>
            <a:r>
              <a:rPr lang="fr-FR" sz="12000" dirty="0" err="1">
                <a:solidFill>
                  <a:schemeClr val="bg1"/>
                </a:solidFill>
                <a:latin typeface="Bahnschrift bold" panose="020B0502040204020203" pitchFamily="34" charset="0"/>
              </a:rPr>
              <a:t>European</a:t>
            </a:r>
            <a:r>
              <a:rPr lang="fr-FR" sz="12000" dirty="0">
                <a:solidFill>
                  <a:schemeClr val="bg1"/>
                </a:solidFill>
                <a:latin typeface="Bahnschrift bold" panose="020B0502040204020203" pitchFamily="34" charset="0"/>
              </a:rPr>
              <a:t> </a:t>
            </a:r>
            <a:r>
              <a:rPr lang="fr-FR" sz="12000" dirty="0" err="1">
                <a:solidFill>
                  <a:schemeClr val="bg1"/>
                </a:solidFill>
                <a:latin typeface="Bahnschrift bold" panose="020B0502040204020203" pitchFamily="34" charset="0"/>
              </a:rPr>
              <a:t>elections</a:t>
            </a:r>
            <a:endParaRPr lang="en-150" sz="12000" dirty="0">
              <a:solidFill>
                <a:schemeClr val="bg1"/>
              </a:solidFill>
              <a:latin typeface="Bahnschrift bold" panose="020B0502040204020203" pitchFamily="34" charset="0"/>
            </a:endParaRPr>
          </a:p>
        </p:txBody>
      </p:sp>
      <p:sp>
        <p:nvSpPr>
          <p:cNvPr id="30" name="footer">
            <a:extLst>
              <a:ext uri="{C183D7F6-B498-43B3-948B-1728B52AA6E4}">
                <adec:decorative xmlns:adec="http://schemas.microsoft.com/office/drawing/2017/decorative" val="1"/>
              </a:ext>
            </a:extLst>
          </p:cNvPr>
          <p:cNvSpPr/>
          <p:nvPr/>
        </p:nvSpPr>
        <p:spPr>
          <a:xfrm>
            <a:off x="0" y="12530328"/>
            <a:ext cx="24479250" cy="122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dirty="0">
              <a:solidFill>
                <a:schemeClr val="bg1"/>
              </a:solidFill>
            </a:endParaRPr>
          </a:p>
        </p:txBody>
      </p:sp>
      <p:pic>
        <p:nvPicPr>
          <p:cNvPr id="32" name="eu flag">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019996" y="12768071"/>
            <a:ext cx="1124811" cy="750191"/>
          </a:xfrm>
          <a:prstGeom prst="rect">
            <a:avLst/>
          </a:prstGeom>
        </p:spPr>
      </p:pic>
      <p:sp>
        <p:nvSpPr>
          <p:cNvPr id="3" name="Text">
            <a:extLst>
              <a:ext uri="{FF2B5EF4-FFF2-40B4-BE49-F238E27FC236}">
                <a16:creationId xmlns:a16="http://schemas.microsoft.com/office/drawing/2014/main" id="{6B637EE9-28B2-A953-6F3F-A8F7DCE87E96}"/>
              </a:ext>
            </a:extLst>
          </p:cNvPr>
          <p:cNvSpPr/>
          <p:nvPr/>
        </p:nvSpPr>
        <p:spPr>
          <a:xfrm>
            <a:off x="1086961" y="3891768"/>
            <a:ext cx="20728009" cy="4832092"/>
          </a:xfrm>
          <a:prstGeom prst="rect">
            <a:avLst/>
          </a:prstGeom>
        </p:spPr>
        <p:txBody>
          <a:bodyPr wrap="square">
            <a:spAutoFit/>
          </a:bodyPr>
          <a:lstStyle/>
          <a:p>
            <a:r>
              <a:rPr lang="fr-FR" sz="4400" dirty="0">
                <a:solidFill>
                  <a:schemeClr val="bg1"/>
                </a:solidFill>
                <a:latin typeface="Bahnschrift" panose="020B0502040204020203" pitchFamily="34" charset="0"/>
              </a:rPr>
              <a:t>1957 </a:t>
            </a:r>
            <a:r>
              <a:rPr lang="fr-FR" sz="4400" b="1" dirty="0">
                <a:solidFill>
                  <a:schemeClr val="bg1"/>
                </a:solidFill>
                <a:latin typeface="Bahnschrift" panose="020B0502040204020203" pitchFamily="34" charset="0"/>
              </a:rPr>
              <a:t>Rome </a:t>
            </a:r>
            <a:r>
              <a:rPr lang="fr-FR" sz="4400" b="1" dirty="0" err="1">
                <a:solidFill>
                  <a:schemeClr val="bg1"/>
                </a:solidFill>
                <a:latin typeface="Bahnschrift" panose="020B0502040204020203" pitchFamily="34" charset="0"/>
              </a:rPr>
              <a:t>Treaty</a:t>
            </a:r>
            <a:r>
              <a:rPr lang="fr-FR" sz="4400" b="1" dirty="0">
                <a:solidFill>
                  <a:schemeClr val="bg1"/>
                </a:solidFill>
                <a:latin typeface="Bahnschrift" panose="020B0502040204020203" pitchFamily="34" charset="0"/>
              </a:rPr>
              <a:t> </a:t>
            </a:r>
            <a:r>
              <a:rPr lang="fr-FR" sz="4400" dirty="0">
                <a:solidFill>
                  <a:schemeClr val="bg1"/>
                </a:solidFill>
                <a:latin typeface="Bahnschrift" panose="020B0502040204020203" pitchFamily="34" charset="0"/>
              </a:rPr>
              <a:t>- The EU </a:t>
            </a:r>
            <a:r>
              <a:rPr lang="fr-FR" sz="4400" dirty="0" err="1">
                <a:solidFill>
                  <a:schemeClr val="bg1"/>
                </a:solidFill>
                <a:latin typeface="Bahnschrift" panose="020B0502040204020203" pitchFamily="34" charset="0"/>
              </a:rPr>
              <a:t>Parliament</a:t>
            </a:r>
            <a:r>
              <a:rPr lang="fr-FR" sz="4400" dirty="0">
                <a:solidFill>
                  <a:schemeClr val="bg1"/>
                </a:solidFill>
                <a:latin typeface="Bahnschrift" panose="020B0502040204020203" pitchFamily="34" charset="0"/>
              </a:rPr>
              <a:t> has a </a:t>
            </a:r>
            <a:r>
              <a:rPr lang="fr-FR" sz="4400" dirty="0" err="1">
                <a:solidFill>
                  <a:schemeClr val="bg1"/>
                </a:solidFill>
                <a:latin typeface="Bahnschrift" panose="020B0502040204020203" pitchFamily="34" charset="0"/>
              </a:rPr>
              <a:t>consulative</a:t>
            </a:r>
            <a:r>
              <a:rPr lang="fr-FR" sz="4400" dirty="0">
                <a:solidFill>
                  <a:schemeClr val="bg1"/>
                </a:solidFill>
                <a:latin typeface="Bahnschrift" panose="020B0502040204020203" pitchFamily="34" charset="0"/>
              </a:rPr>
              <a:t> </a:t>
            </a:r>
            <a:r>
              <a:rPr lang="fr-FR" sz="4400" dirty="0" err="1">
                <a:solidFill>
                  <a:schemeClr val="bg1"/>
                </a:solidFill>
                <a:latin typeface="Bahnschrift" panose="020B0502040204020203" pitchFamily="34" charset="0"/>
              </a:rPr>
              <a:t>role</a:t>
            </a:r>
            <a:endParaRPr lang="fr-FR" sz="4400" dirty="0">
              <a:solidFill>
                <a:schemeClr val="bg1"/>
              </a:solidFill>
              <a:latin typeface="Bahnschrift" panose="020B0502040204020203" pitchFamily="34" charset="0"/>
            </a:endParaRPr>
          </a:p>
          <a:p>
            <a:endParaRPr lang="fr-FR" sz="4400" dirty="0">
              <a:solidFill>
                <a:schemeClr val="bg1"/>
              </a:solidFill>
              <a:latin typeface="Bahnschrift" panose="020B0502040204020203" pitchFamily="34" charset="0"/>
            </a:endParaRPr>
          </a:p>
          <a:p>
            <a:r>
              <a:rPr lang="fr-FR" sz="4400" dirty="0">
                <a:solidFill>
                  <a:schemeClr val="bg1"/>
                </a:solidFill>
                <a:latin typeface="Bahnschrift" panose="020B0502040204020203" pitchFamily="34" charset="0"/>
              </a:rPr>
              <a:t>1974 </a:t>
            </a:r>
            <a:r>
              <a:rPr lang="fr-FR" sz="4400" b="1" dirty="0">
                <a:solidFill>
                  <a:schemeClr val="bg1"/>
                </a:solidFill>
                <a:latin typeface="Bahnschrift" panose="020B0502040204020203" pitchFamily="34" charset="0"/>
              </a:rPr>
              <a:t>The Paris </a:t>
            </a:r>
            <a:r>
              <a:rPr lang="fr-FR" sz="4400" b="1" dirty="0" err="1">
                <a:solidFill>
                  <a:schemeClr val="bg1"/>
                </a:solidFill>
                <a:latin typeface="Bahnschrift" panose="020B0502040204020203" pitchFamily="34" charset="0"/>
              </a:rPr>
              <a:t>Summit</a:t>
            </a:r>
            <a:r>
              <a:rPr lang="fr-FR" sz="4400" b="1" dirty="0">
                <a:solidFill>
                  <a:schemeClr val="bg1"/>
                </a:solidFill>
                <a:latin typeface="Bahnschrift" panose="020B0502040204020203" pitchFamily="34" charset="0"/>
              </a:rPr>
              <a:t> </a:t>
            </a:r>
            <a:r>
              <a:rPr lang="fr-FR" sz="4400" dirty="0">
                <a:solidFill>
                  <a:schemeClr val="bg1"/>
                </a:solidFill>
                <a:latin typeface="Bahnschrift" panose="020B0502040204020203" pitchFamily="34" charset="0"/>
              </a:rPr>
              <a:t>- </a:t>
            </a:r>
            <a:r>
              <a:rPr lang="fr-FR" sz="4400" dirty="0" err="1">
                <a:solidFill>
                  <a:schemeClr val="bg1"/>
                </a:solidFill>
                <a:latin typeface="Bahnschrift" panose="020B0502040204020203" pitchFamily="34" charset="0"/>
              </a:rPr>
              <a:t>decision</a:t>
            </a:r>
            <a:r>
              <a:rPr lang="fr-FR" sz="4400" dirty="0">
                <a:solidFill>
                  <a:schemeClr val="bg1"/>
                </a:solidFill>
                <a:latin typeface="Bahnschrift" panose="020B0502040204020203" pitchFamily="34" charset="0"/>
              </a:rPr>
              <a:t> to </a:t>
            </a:r>
            <a:r>
              <a:rPr lang="fr-FR" sz="4400" dirty="0" err="1">
                <a:solidFill>
                  <a:schemeClr val="bg1"/>
                </a:solidFill>
                <a:latin typeface="Bahnschrift" panose="020B0502040204020203" pitchFamily="34" charset="0"/>
              </a:rPr>
              <a:t>elect</a:t>
            </a:r>
            <a:r>
              <a:rPr lang="fr-FR" sz="4400" dirty="0">
                <a:solidFill>
                  <a:schemeClr val="bg1"/>
                </a:solidFill>
                <a:latin typeface="Bahnschrift" panose="020B0502040204020203" pitchFamily="34" charset="0"/>
              </a:rPr>
              <a:t> the </a:t>
            </a:r>
            <a:r>
              <a:rPr lang="fr-FR" sz="4400" dirty="0" err="1">
                <a:solidFill>
                  <a:schemeClr val="bg1"/>
                </a:solidFill>
                <a:latin typeface="Bahnschrift" panose="020B0502040204020203" pitchFamily="34" charset="0"/>
              </a:rPr>
              <a:t>Parliament</a:t>
            </a:r>
            <a:r>
              <a:rPr lang="fr-FR" sz="4400" dirty="0">
                <a:solidFill>
                  <a:schemeClr val="bg1"/>
                </a:solidFill>
                <a:latin typeface="Bahnschrift" panose="020B0502040204020203" pitchFamily="34" charset="0"/>
              </a:rPr>
              <a:t> by </a:t>
            </a:r>
            <a:r>
              <a:rPr lang="fr-FR" sz="4400" b="1" i="1" dirty="0">
                <a:solidFill>
                  <a:schemeClr val="bg1"/>
                </a:solidFill>
                <a:latin typeface="Bahnschrift" panose="020B0502040204020203" pitchFamily="34" charset="0"/>
              </a:rPr>
              <a:t>direct </a:t>
            </a:r>
            <a:r>
              <a:rPr lang="fr-FR" sz="4400" b="1" i="1" dirty="0" err="1">
                <a:solidFill>
                  <a:schemeClr val="bg1"/>
                </a:solidFill>
                <a:latin typeface="Bahnschrift" panose="020B0502040204020203" pitchFamily="34" charset="0"/>
              </a:rPr>
              <a:t>universal</a:t>
            </a:r>
            <a:r>
              <a:rPr lang="fr-FR" sz="4400" b="1" i="1" dirty="0">
                <a:solidFill>
                  <a:schemeClr val="bg1"/>
                </a:solidFill>
                <a:latin typeface="Bahnschrift" panose="020B0502040204020203" pitchFamily="34" charset="0"/>
              </a:rPr>
              <a:t> suffrage</a:t>
            </a:r>
          </a:p>
          <a:p>
            <a:endParaRPr lang="fr-FR" sz="4400" dirty="0">
              <a:solidFill>
                <a:schemeClr val="bg1"/>
              </a:solidFill>
              <a:latin typeface="Bahnschrift" panose="020B0502040204020203" pitchFamily="34" charset="0"/>
            </a:endParaRPr>
          </a:p>
          <a:p>
            <a:r>
              <a:rPr lang="fr-FR" sz="4400" dirty="0">
                <a:solidFill>
                  <a:schemeClr val="bg1"/>
                </a:solidFill>
                <a:latin typeface="Bahnschrift" panose="020B0502040204020203" pitchFamily="34" charset="0"/>
              </a:rPr>
              <a:t>1979 First </a:t>
            </a:r>
            <a:r>
              <a:rPr lang="fr-FR" sz="4400" dirty="0" err="1">
                <a:solidFill>
                  <a:schemeClr val="bg1"/>
                </a:solidFill>
                <a:latin typeface="Bahnschrift" panose="020B0502040204020203" pitchFamily="34" charset="0"/>
              </a:rPr>
              <a:t>European</a:t>
            </a:r>
            <a:r>
              <a:rPr lang="fr-FR" sz="4400" dirty="0">
                <a:solidFill>
                  <a:schemeClr val="bg1"/>
                </a:solidFill>
                <a:latin typeface="Bahnschrift" panose="020B0502040204020203" pitchFamily="34" charset="0"/>
              </a:rPr>
              <a:t> Elections</a:t>
            </a:r>
          </a:p>
          <a:p>
            <a:endParaRPr lang="en-150" sz="4400" dirty="0">
              <a:solidFill>
                <a:schemeClr val="bg1"/>
              </a:solidFill>
              <a:latin typeface="Bahnschrift" panose="020B0502040204020203" pitchFamily="34" charset="0"/>
            </a:endParaRPr>
          </a:p>
        </p:txBody>
      </p:sp>
      <p:cxnSp>
        <p:nvCxnSpPr>
          <p:cNvPr id="5" name="Straight Connector 4">
            <a:extLst>
              <a:ext uri="{FF2B5EF4-FFF2-40B4-BE49-F238E27FC236}">
                <a16:creationId xmlns:a16="http://schemas.microsoft.com/office/drawing/2014/main" id="{C4338989-E570-F2DD-0A28-131B30597CA5}"/>
              </a:ext>
            </a:extLst>
          </p:cNvPr>
          <p:cNvCxnSpPr/>
          <p:nvPr/>
        </p:nvCxnSpPr>
        <p:spPr>
          <a:xfrm flipV="1">
            <a:off x="4238171" y="2902856"/>
            <a:ext cx="20241079" cy="0"/>
          </a:xfrm>
          <a:prstGeom prst="line">
            <a:avLst/>
          </a:prstGeom>
          <a:ln w="76200">
            <a:solidFill>
              <a:schemeClr val="bg1"/>
            </a:solidFill>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BFA51F60-8017-F6E8-4904-16F7EE1AFAD5}"/>
              </a:ext>
            </a:extLst>
          </p:cNvPr>
          <p:cNvPicPr>
            <a:picLocks noChangeAspect="1"/>
          </p:cNvPicPr>
          <p:nvPr/>
        </p:nvPicPr>
        <p:blipFill rotWithShape="1">
          <a:blip r:embed="rId4">
            <a:extLst>
              <a:ext uri="{28A0092B-C50C-407E-A947-70E740481C1C}">
                <a14:useLocalDpi xmlns:a14="http://schemas.microsoft.com/office/drawing/2010/main" val="0"/>
              </a:ext>
            </a:extLst>
          </a:blip>
          <a:srcRect t="33624"/>
          <a:stretch/>
        </p:blipFill>
        <p:spPr>
          <a:xfrm>
            <a:off x="-289671" y="8635817"/>
            <a:ext cx="26342814" cy="9876399"/>
          </a:xfrm>
          <a:prstGeom prst="rect">
            <a:avLst/>
          </a:prstGeom>
        </p:spPr>
      </p:pic>
    </p:spTree>
    <p:extLst>
      <p:ext uri="{BB962C8B-B14F-4D97-AF65-F5344CB8AC3E}">
        <p14:creationId xmlns:p14="http://schemas.microsoft.com/office/powerpoint/2010/main" val="3054433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 fill="hold"/>
                                        <p:tgtEl>
                                          <p:spTgt spid="3"/>
                                        </p:tgtEl>
                                        <p:attrNameLst>
                                          <p:attrName>ppt_x</p:attrName>
                                        </p:attrNameLst>
                                      </p:cBhvr>
                                      <p:tavLst>
                                        <p:tav tm="0">
                                          <p:val>
                                            <p:strVal val="#ppt_x"/>
                                          </p:val>
                                        </p:tav>
                                        <p:tav tm="100000">
                                          <p:val>
                                            <p:strVal val="#ppt_x"/>
                                          </p:val>
                                        </p:tav>
                                      </p:tavLst>
                                    </p:anim>
                                    <p:anim calcmode="lin" valueType="num">
                                      <p:cBhvr additive="base">
                                        <p:cTn id="12" dur="2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C4CA3"/>
        </a:solidFill>
        <a:effectLst/>
      </p:bgPr>
    </p:bg>
    <p:spTree>
      <p:nvGrpSpPr>
        <p:cNvPr id="1" name=""/>
        <p:cNvGrpSpPr/>
        <p:nvPr/>
      </p:nvGrpSpPr>
      <p:grpSpPr>
        <a:xfrm>
          <a:off x="0" y="0"/>
          <a:ext cx="0" cy="0"/>
          <a:chOff x="0" y="0"/>
          <a:chExt cx="0" cy="0"/>
        </a:xfrm>
      </p:grpSpPr>
      <p:sp>
        <p:nvSpPr>
          <p:cNvPr id="2" name="Slide title"/>
          <p:cNvSpPr>
            <a:spLocks noGrp="1"/>
          </p:cNvSpPr>
          <p:nvPr>
            <p:ph type="ctrTitle" idx="4294967295"/>
          </p:nvPr>
        </p:nvSpPr>
        <p:spPr>
          <a:xfrm>
            <a:off x="342472" y="-5069511"/>
            <a:ext cx="24117300" cy="3000375"/>
          </a:xfrm>
          <a:prstGeom prst="rect">
            <a:avLst/>
          </a:prstGeom>
        </p:spPr>
        <p:txBody>
          <a:bodyPr>
            <a:noAutofit/>
          </a:bodyPr>
          <a:lstStyle/>
          <a:p>
            <a:pPr algn="l"/>
            <a:r>
              <a:rPr lang="en-150" sz="12000" dirty="0">
                <a:solidFill>
                  <a:schemeClr val="bg1"/>
                </a:solidFill>
                <a:latin typeface="Bahnschrift bold" panose="020B0502040204020203" pitchFamily="34" charset="0"/>
              </a:rPr>
              <a:t>When did it happen quiz</a:t>
            </a:r>
          </a:p>
        </p:txBody>
      </p:sp>
      <p:sp>
        <p:nvSpPr>
          <p:cNvPr id="8" name="Title">
            <a:extLst>
              <a:ext uri="{FF2B5EF4-FFF2-40B4-BE49-F238E27FC236}">
                <a16:creationId xmlns:a16="http://schemas.microsoft.com/office/drawing/2014/main" id="{6BD6BADB-1F96-E373-C9E5-09FF741ED72E}"/>
              </a:ext>
            </a:extLst>
          </p:cNvPr>
          <p:cNvSpPr txBox="1">
            <a:spLocks/>
          </p:cNvSpPr>
          <p:nvPr/>
        </p:nvSpPr>
        <p:spPr>
          <a:xfrm>
            <a:off x="16461691" y="-268510"/>
            <a:ext cx="20872416" cy="2999152"/>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fr-FR" sz="12000" dirty="0" err="1">
                <a:solidFill>
                  <a:schemeClr val="bg1"/>
                </a:solidFill>
                <a:latin typeface="Bahnschrift bold" panose="020B0502040204020203" pitchFamily="34" charset="0"/>
              </a:rPr>
              <a:t>Your</a:t>
            </a:r>
            <a:r>
              <a:rPr lang="fr-FR" sz="12000" dirty="0">
                <a:solidFill>
                  <a:schemeClr val="bg1"/>
                </a:solidFill>
                <a:latin typeface="Bahnschrift bold" panose="020B0502040204020203" pitchFamily="34" charset="0"/>
              </a:rPr>
              <a:t> </a:t>
            </a:r>
            <a:r>
              <a:rPr lang="fr-FR" sz="12000" dirty="0" err="1">
                <a:solidFill>
                  <a:schemeClr val="bg1"/>
                </a:solidFill>
                <a:latin typeface="Bahnschrift bold" panose="020B0502040204020203" pitchFamily="34" charset="0"/>
              </a:rPr>
              <a:t>turn</a:t>
            </a:r>
            <a:endParaRPr lang="en-150" sz="12000" dirty="0">
              <a:solidFill>
                <a:schemeClr val="bg1"/>
              </a:solidFill>
              <a:latin typeface="Bahnschrift bold" panose="020B0502040204020203" pitchFamily="34" charset="0"/>
            </a:endParaRPr>
          </a:p>
        </p:txBody>
      </p:sp>
      <p:sp>
        <p:nvSpPr>
          <p:cNvPr id="30" name="footer">
            <a:extLst>
              <a:ext uri="{C183D7F6-B498-43B3-948B-1728B52AA6E4}">
                <adec:decorative xmlns:adec="http://schemas.microsoft.com/office/drawing/2017/decorative" val="1"/>
              </a:ext>
            </a:extLst>
          </p:cNvPr>
          <p:cNvSpPr/>
          <p:nvPr/>
        </p:nvSpPr>
        <p:spPr>
          <a:xfrm>
            <a:off x="0" y="12530328"/>
            <a:ext cx="24479250" cy="122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dirty="0">
              <a:solidFill>
                <a:schemeClr val="bg1"/>
              </a:solidFill>
            </a:endParaRPr>
          </a:p>
        </p:txBody>
      </p:sp>
      <p:pic>
        <p:nvPicPr>
          <p:cNvPr id="32" name="eu flag">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019996" y="12768071"/>
            <a:ext cx="1124811" cy="750191"/>
          </a:xfrm>
          <a:prstGeom prst="rect">
            <a:avLst/>
          </a:prstGeom>
        </p:spPr>
      </p:pic>
      <p:sp>
        <p:nvSpPr>
          <p:cNvPr id="3" name="Text">
            <a:extLst>
              <a:ext uri="{FF2B5EF4-FFF2-40B4-BE49-F238E27FC236}">
                <a16:creationId xmlns:a16="http://schemas.microsoft.com/office/drawing/2014/main" id="{6B637EE9-28B2-A953-6F3F-A8F7DCE87E96}"/>
              </a:ext>
            </a:extLst>
          </p:cNvPr>
          <p:cNvSpPr/>
          <p:nvPr/>
        </p:nvSpPr>
        <p:spPr>
          <a:xfrm>
            <a:off x="1209624" y="3307439"/>
            <a:ext cx="22935183" cy="4154984"/>
          </a:xfrm>
          <a:prstGeom prst="rect">
            <a:avLst/>
          </a:prstGeom>
        </p:spPr>
        <p:txBody>
          <a:bodyPr wrap="square">
            <a:spAutoFit/>
          </a:bodyPr>
          <a:lstStyle/>
          <a:p>
            <a:r>
              <a:rPr lang="fr-FR" sz="4400" dirty="0" err="1">
                <a:solidFill>
                  <a:schemeClr val="bg1"/>
                </a:solidFill>
                <a:latin typeface="Bahnschrift" panose="020B0502040204020203" pitchFamily="34" charset="0"/>
              </a:rPr>
              <a:t>Who</a:t>
            </a:r>
            <a:r>
              <a:rPr lang="fr-FR" sz="4400" dirty="0">
                <a:solidFill>
                  <a:schemeClr val="bg1"/>
                </a:solidFill>
                <a:latin typeface="Bahnschrift" panose="020B0502040204020203" pitchFamily="34" charset="0"/>
              </a:rPr>
              <a:t> </a:t>
            </a:r>
            <a:r>
              <a:rPr lang="fr-FR" sz="4400" dirty="0" err="1">
                <a:solidFill>
                  <a:schemeClr val="bg1"/>
                </a:solidFill>
                <a:latin typeface="Bahnschrift" panose="020B0502040204020203" pitchFamily="34" charset="0"/>
              </a:rPr>
              <a:t>is</a:t>
            </a:r>
            <a:r>
              <a:rPr lang="fr-FR" sz="4400" dirty="0">
                <a:solidFill>
                  <a:schemeClr val="bg1"/>
                </a:solidFill>
                <a:latin typeface="Bahnschrift" panose="020B0502040204020203" pitchFamily="34" charset="0"/>
              </a:rPr>
              <a:t> the </a:t>
            </a:r>
            <a:r>
              <a:rPr lang="fr-FR" sz="4400" b="1" dirty="0">
                <a:solidFill>
                  <a:schemeClr val="bg1"/>
                </a:solidFill>
                <a:latin typeface="Bahnschrift" panose="020B0502040204020203" pitchFamily="34" charset="0"/>
              </a:rPr>
              <a:t>Commissionner</a:t>
            </a:r>
            <a:r>
              <a:rPr lang="fr-FR" sz="4400" dirty="0">
                <a:solidFill>
                  <a:schemeClr val="bg1"/>
                </a:solidFill>
                <a:latin typeface="Bahnschrift" panose="020B0502040204020203" pitchFamily="34" charset="0"/>
              </a:rPr>
              <a:t> </a:t>
            </a:r>
            <a:r>
              <a:rPr lang="fr-FR" sz="4400" dirty="0" err="1">
                <a:solidFill>
                  <a:schemeClr val="bg1"/>
                </a:solidFill>
                <a:latin typeface="Bahnschrift" panose="020B0502040204020203" pitchFamily="34" charset="0"/>
              </a:rPr>
              <a:t>your</a:t>
            </a:r>
            <a:r>
              <a:rPr lang="fr-FR" sz="4400" dirty="0">
                <a:solidFill>
                  <a:schemeClr val="bg1"/>
                </a:solidFill>
                <a:latin typeface="Bahnschrift" panose="020B0502040204020203" pitchFamily="34" charset="0"/>
              </a:rPr>
              <a:t> country </a:t>
            </a:r>
            <a:r>
              <a:rPr lang="fr-FR" sz="4400" dirty="0" err="1">
                <a:solidFill>
                  <a:schemeClr val="bg1"/>
                </a:solidFill>
                <a:latin typeface="Bahnschrift" panose="020B0502040204020203" pitchFamily="34" charset="0"/>
              </a:rPr>
              <a:t>nominated</a:t>
            </a:r>
            <a:r>
              <a:rPr lang="fr-FR" sz="4400" dirty="0">
                <a:solidFill>
                  <a:schemeClr val="bg1"/>
                </a:solidFill>
                <a:latin typeface="Bahnschrift" panose="020B0502040204020203" pitchFamily="34" charset="0"/>
              </a:rPr>
              <a:t> for </a:t>
            </a:r>
            <a:r>
              <a:rPr lang="fr-FR" sz="4400" b="1" dirty="0">
                <a:solidFill>
                  <a:schemeClr val="bg1"/>
                </a:solidFill>
                <a:latin typeface="Bahnschrift" panose="020B0502040204020203" pitchFamily="34" charset="0"/>
              </a:rPr>
              <a:t>2019-2024</a:t>
            </a:r>
            <a:r>
              <a:rPr lang="fr-FR" sz="4400" dirty="0">
                <a:solidFill>
                  <a:schemeClr val="bg1"/>
                </a:solidFill>
                <a:latin typeface="Bahnschrift" panose="020B0502040204020203" pitchFamily="34" charset="0"/>
              </a:rPr>
              <a:t> ?</a:t>
            </a:r>
          </a:p>
          <a:p>
            <a:endParaRPr lang="fr-FR" sz="4400" dirty="0">
              <a:solidFill>
                <a:schemeClr val="bg1"/>
              </a:solidFill>
              <a:latin typeface="Bahnschrift" panose="020B0502040204020203" pitchFamily="34" charset="0"/>
            </a:endParaRPr>
          </a:p>
          <a:p>
            <a:r>
              <a:rPr lang="fr-FR" sz="4400" dirty="0">
                <a:solidFill>
                  <a:schemeClr val="bg1"/>
                </a:solidFill>
                <a:latin typeface="Bahnschrift" panose="020B0502040204020203" pitchFamily="34" charset="0"/>
              </a:rPr>
              <a:t>How </a:t>
            </a:r>
            <a:r>
              <a:rPr lang="fr-FR" sz="4400" dirty="0" err="1">
                <a:solidFill>
                  <a:schemeClr val="bg1"/>
                </a:solidFill>
                <a:latin typeface="Bahnschrift" panose="020B0502040204020203" pitchFamily="34" charset="0"/>
              </a:rPr>
              <a:t>many</a:t>
            </a:r>
            <a:r>
              <a:rPr lang="fr-FR" sz="4400" dirty="0">
                <a:solidFill>
                  <a:schemeClr val="bg1"/>
                </a:solidFill>
                <a:latin typeface="Bahnschrift" panose="020B0502040204020203" pitchFamily="34" charset="0"/>
              </a:rPr>
              <a:t> </a:t>
            </a:r>
            <a:r>
              <a:rPr lang="fr-FR" sz="4400" b="1" dirty="0" err="1">
                <a:solidFill>
                  <a:schemeClr val="bg1"/>
                </a:solidFill>
                <a:latin typeface="Bahnschrift" panose="020B0502040204020203" pitchFamily="34" charset="0"/>
              </a:rPr>
              <a:t>deputies</a:t>
            </a:r>
            <a:r>
              <a:rPr lang="fr-FR" sz="4400" dirty="0">
                <a:solidFill>
                  <a:schemeClr val="bg1"/>
                </a:solidFill>
                <a:latin typeface="Bahnschrift" panose="020B0502040204020203" pitchFamily="34" charset="0"/>
              </a:rPr>
              <a:t> </a:t>
            </a:r>
            <a:r>
              <a:rPr lang="fr-FR" sz="4400" dirty="0" err="1">
                <a:solidFill>
                  <a:schemeClr val="bg1"/>
                </a:solidFill>
                <a:latin typeface="Bahnschrift" panose="020B0502040204020203" pitchFamily="34" charset="0"/>
              </a:rPr>
              <a:t>will</a:t>
            </a:r>
            <a:r>
              <a:rPr lang="fr-FR" sz="4400" dirty="0">
                <a:solidFill>
                  <a:schemeClr val="bg1"/>
                </a:solidFill>
                <a:latin typeface="Bahnschrift" panose="020B0502040204020203" pitchFamily="34" charset="0"/>
              </a:rPr>
              <a:t> </a:t>
            </a:r>
            <a:r>
              <a:rPr lang="fr-FR" sz="4400" dirty="0" err="1">
                <a:solidFill>
                  <a:schemeClr val="bg1"/>
                </a:solidFill>
                <a:latin typeface="Bahnschrift" panose="020B0502040204020203" pitchFamily="34" charset="0"/>
              </a:rPr>
              <a:t>be</a:t>
            </a:r>
            <a:r>
              <a:rPr lang="fr-FR" sz="4400" dirty="0">
                <a:solidFill>
                  <a:schemeClr val="bg1"/>
                </a:solidFill>
                <a:latin typeface="Bahnschrift" panose="020B0502040204020203" pitchFamily="34" charset="0"/>
              </a:rPr>
              <a:t> </a:t>
            </a:r>
            <a:r>
              <a:rPr lang="fr-FR" sz="4400" dirty="0" err="1">
                <a:solidFill>
                  <a:schemeClr val="bg1"/>
                </a:solidFill>
                <a:latin typeface="Bahnschrift" panose="020B0502040204020203" pitchFamily="34" charset="0"/>
              </a:rPr>
              <a:t>elected</a:t>
            </a:r>
            <a:r>
              <a:rPr lang="fr-FR" sz="4400" dirty="0">
                <a:solidFill>
                  <a:schemeClr val="bg1"/>
                </a:solidFill>
                <a:latin typeface="Bahnschrift" panose="020B0502040204020203" pitchFamily="34" charset="0"/>
              </a:rPr>
              <a:t> </a:t>
            </a:r>
            <a:r>
              <a:rPr lang="fr-FR" sz="4400" dirty="0" err="1">
                <a:solidFill>
                  <a:schemeClr val="bg1"/>
                </a:solidFill>
                <a:latin typeface="Bahnschrift" panose="020B0502040204020203" pitchFamily="34" charset="0"/>
              </a:rPr>
              <a:t>from</a:t>
            </a:r>
            <a:r>
              <a:rPr lang="fr-FR" sz="4400" dirty="0">
                <a:solidFill>
                  <a:schemeClr val="bg1"/>
                </a:solidFill>
                <a:latin typeface="Bahnschrift" panose="020B0502040204020203" pitchFamily="34" charset="0"/>
              </a:rPr>
              <a:t> </a:t>
            </a:r>
            <a:r>
              <a:rPr lang="fr-FR" sz="4400" dirty="0" err="1">
                <a:solidFill>
                  <a:schemeClr val="bg1"/>
                </a:solidFill>
                <a:latin typeface="Bahnschrift" panose="020B0502040204020203" pitchFamily="34" charset="0"/>
              </a:rPr>
              <a:t>your</a:t>
            </a:r>
            <a:r>
              <a:rPr lang="fr-FR" sz="4400" dirty="0">
                <a:solidFill>
                  <a:schemeClr val="bg1"/>
                </a:solidFill>
                <a:latin typeface="Bahnschrift" panose="020B0502040204020203" pitchFamily="34" charset="0"/>
              </a:rPr>
              <a:t> country in </a:t>
            </a:r>
            <a:r>
              <a:rPr lang="fr-FR" sz="4400" b="1" dirty="0">
                <a:solidFill>
                  <a:schemeClr val="bg1"/>
                </a:solidFill>
                <a:latin typeface="Bahnschrift" panose="020B0502040204020203" pitchFamily="34" charset="0"/>
              </a:rPr>
              <a:t>June 2024 </a:t>
            </a:r>
            <a:r>
              <a:rPr lang="fr-FR" sz="4400" dirty="0">
                <a:solidFill>
                  <a:schemeClr val="bg1"/>
                </a:solidFill>
                <a:latin typeface="Bahnschrift" panose="020B0502040204020203" pitchFamily="34" charset="0"/>
              </a:rPr>
              <a:t>?</a:t>
            </a:r>
          </a:p>
          <a:p>
            <a:endParaRPr lang="fr-FR" sz="4400" dirty="0">
              <a:solidFill>
                <a:schemeClr val="bg1"/>
              </a:solidFill>
              <a:latin typeface="Bahnschrift" panose="020B0502040204020203" pitchFamily="34" charset="0"/>
            </a:endParaRPr>
          </a:p>
          <a:p>
            <a:r>
              <a:rPr lang="fr-FR" sz="4400" dirty="0">
                <a:solidFill>
                  <a:schemeClr val="bg1"/>
                </a:solidFill>
                <a:latin typeface="Bahnschrift" panose="020B0502040204020203" pitchFamily="34" charset="0"/>
              </a:rPr>
              <a:t>How </a:t>
            </a:r>
            <a:r>
              <a:rPr lang="fr-FR" sz="4400" dirty="0" err="1">
                <a:solidFill>
                  <a:schemeClr val="bg1"/>
                </a:solidFill>
                <a:latin typeface="Bahnschrift" panose="020B0502040204020203" pitchFamily="34" charset="0"/>
              </a:rPr>
              <a:t>will</a:t>
            </a:r>
            <a:r>
              <a:rPr lang="fr-FR" sz="4400" dirty="0">
                <a:solidFill>
                  <a:schemeClr val="bg1"/>
                </a:solidFill>
                <a:latin typeface="Bahnschrift" panose="020B0502040204020203" pitchFamily="34" charset="0"/>
              </a:rPr>
              <a:t> the </a:t>
            </a:r>
            <a:r>
              <a:rPr lang="fr-FR" sz="4400" b="1" dirty="0" err="1">
                <a:solidFill>
                  <a:schemeClr val="bg1"/>
                </a:solidFill>
                <a:latin typeface="Bahnschrift" panose="020B0502040204020203" pitchFamily="34" charset="0"/>
              </a:rPr>
              <a:t>European</a:t>
            </a:r>
            <a:r>
              <a:rPr lang="fr-FR" sz="4400" b="1" dirty="0">
                <a:solidFill>
                  <a:schemeClr val="bg1"/>
                </a:solidFill>
                <a:latin typeface="Bahnschrift" panose="020B0502040204020203" pitchFamily="34" charset="0"/>
              </a:rPr>
              <a:t> </a:t>
            </a:r>
            <a:r>
              <a:rPr lang="fr-FR" sz="4400" b="1" dirty="0" err="1">
                <a:solidFill>
                  <a:schemeClr val="bg1"/>
                </a:solidFill>
                <a:latin typeface="Bahnschrift" panose="020B0502040204020203" pitchFamily="34" charset="0"/>
              </a:rPr>
              <a:t>elections</a:t>
            </a:r>
            <a:r>
              <a:rPr lang="fr-FR" sz="4400" b="1" dirty="0">
                <a:solidFill>
                  <a:schemeClr val="bg1"/>
                </a:solidFill>
                <a:latin typeface="Bahnschrift" panose="020B0502040204020203" pitchFamily="34" charset="0"/>
              </a:rPr>
              <a:t> </a:t>
            </a:r>
            <a:r>
              <a:rPr lang="fr-FR" sz="4400" dirty="0" err="1">
                <a:solidFill>
                  <a:schemeClr val="bg1"/>
                </a:solidFill>
                <a:latin typeface="Bahnschrift" panose="020B0502040204020203" pitchFamily="34" charset="0"/>
              </a:rPr>
              <a:t>happen</a:t>
            </a:r>
            <a:r>
              <a:rPr lang="fr-FR" sz="4400" dirty="0">
                <a:solidFill>
                  <a:schemeClr val="bg1"/>
                </a:solidFill>
                <a:latin typeface="Bahnschrift" panose="020B0502040204020203" pitchFamily="34" charset="0"/>
              </a:rPr>
              <a:t> in </a:t>
            </a:r>
            <a:r>
              <a:rPr lang="fr-FR" sz="4400" dirty="0" err="1">
                <a:solidFill>
                  <a:schemeClr val="bg1"/>
                </a:solidFill>
                <a:latin typeface="Bahnschrift" panose="020B0502040204020203" pitchFamily="34" charset="0"/>
              </a:rPr>
              <a:t>your</a:t>
            </a:r>
            <a:r>
              <a:rPr lang="fr-FR" sz="4400" dirty="0">
                <a:solidFill>
                  <a:schemeClr val="bg1"/>
                </a:solidFill>
                <a:latin typeface="Bahnschrift" panose="020B0502040204020203" pitchFamily="34" charset="0"/>
              </a:rPr>
              <a:t> country in June? (date § </a:t>
            </a:r>
            <a:r>
              <a:rPr lang="fr-FR" sz="4400" dirty="0" err="1">
                <a:solidFill>
                  <a:schemeClr val="bg1"/>
                </a:solidFill>
                <a:latin typeface="Bahnschrift" panose="020B0502040204020203" pitchFamily="34" charset="0"/>
              </a:rPr>
              <a:t>constituency</a:t>
            </a:r>
            <a:r>
              <a:rPr lang="fr-FR" sz="4400" dirty="0">
                <a:solidFill>
                  <a:schemeClr val="bg1"/>
                </a:solidFill>
                <a:latin typeface="Bahnschrift" panose="020B0502040204020203" pitchFamily="34" charset="0"/>
              </a:rPr>
              <a:t>)</a:t>
            </a:r>
          </a:p>
          <a:p>
            <a:endParaRPr lang="fr-FR" sz="4400" dirty="0">
              <a:solidFill>
                <a:schemeClr val="bg1"/>
              </a:solidFill>
              <a:latin typeface="Bahnschrift" panose="020B0502040204020203" pitchFamily="34" charset="0"/>
            </a:endParaRPr>
          </a:p>
        </p:txBody>
      </p:sp>
      <p:cxnSp>
        <p:nvCxnSpPr>
          <p:cNvPr id="5" name="Straight Connector 4">
            <a:extLst>
              <a:ext uri="{FF2B5EF4-FFF2-40B4-BE49-F238E27FC236}">
                <a16:creationId xmlns:a16="http://schemas.microsoft.com/office/drawing/2014/main" id="{C4338989-E570-F2DD-0A28-131B30597CA5}"/>
              </a:ext>
            </a:extLst>
          </p:cNvPr>
          <p:cNvCxnSpPr/>
          <p:nvPr/>
        </p:nvCxnSpPr>
        <p:spPr>
          <a:xfrm flipV="1">
            <a:off x="4238171" y="2902856"/>
            <a:ext cx="20241079" cy="0"/>
          </a:xfrm>
          <a:prstGeom prst="line">
            <a:avLst/>
          </a:prstGeom>
          <a:ln w="76200">
            <a:solidFill>
              <a:schemeClr val="bg1"/>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852DDF5B-3443-EAB2-3906-BA85E4BC2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965" y="7410044"/>
            <a:ext cx="18324650" cy="6108217"/>
          </a:xfrm>
          <a:prstGeom prst="rect">
            <a:avLst/>
          </a:prstGeom>
        </p:spPr>
      </p:pic>
    </p:spTree>
    <p:extLst>
      <p:ext uri="{BB962C8B-B14F-4D97-AF65-F5344CB8AC3E}">
        <p14:creationId xmlns:p14="http://schemas.microsoft.com/office/powerpoint/2010/main" val="2680472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 fill="hold"/>
                                        <p:tgtEl>
                                          <p:spTgt spid="3"/>
                                        </p:tgtEl>
                                        <p:attrNameLst>
                                          <p:attrName>ppt_x</p:attrName>
                                        </p:attrNameLst>
                                      </p:cBhvr>
                                      <p:tavLst>
                                        <p:tav tm="0">
                                          <p:val>
                                            <p:strVal val="#ppt_x"/>
                                          </p:val>
                                        </p:tav>
                                        <p:tav tm="100000">
                                          <p:val>
                                            <p:strVal val="#ppt_x"/>
                                          </p:val>
                                        </p:tav>
                                      </p:tavLst>
                                    </p:anim>
                                    <p:anim calcmode="lin" valueType="num">
                                      <p:cBhvr additive="base">
                                        <p:cTn id="12" dur="2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01228B98-2AB6-6212-A865-16CDD8DCADB9}"/>
              </a:ext>
            </a:extLst>
          </p:cNvPr>
          <p:cNvSpPr>
            <a:spLocks noGrp="1"/>
          </p:cNvSpPr>
          <p:nvPr>
            <p:ph type="title" idx="4294967295"/>
          </p:nvPr>
        </p:nvSpPr>
        <p:spPr>
          <a:xfrm>
            <a:off x="0" y="-3165475"/>
            <a:ext cx="21112163" cy="2644775"/>
          </a:xfrm>
          <a:prstGeom prst="rect">
            <a:avLst/>
          </a:prstGeom>
        </p:spPr>
        <p:txBody>
          <a:bodyPr/>
          <a:lstStyle/>
          <a:p>
            <a:r>
              <a:rPr lang="en-150" dirty="0"/>
              <a:t>Copyright information slide</a:t>
            </a:r>
          </a:p>
        </p:txBody>
      </p:sp>
      <p:sp>
        <p:nvSpPr>
          <p:cNvPr id="8" name="Copyright notice"/>
          <p:cNvSpPr txBox="1">
            <a:spLocks/>
          </p:cNvSpPr>
          <p:nvPr/>
        </p:nvSpPr>
        <p:spPr>
          <a:xfrm>
            <a:off x="395992" y="11128248"/>
            <a:ext cx="13335248" cy="2163365"/>
          </a:xfrm>
          <a:prstGeom prst="rect">
            <a:avLst/>
          </a:prstGeom>
        </p:spPr>
        <p:txBody>
          <a:bodyPr vert="horz" wrap="square" lIns="91440" tIns="45720" rIns="91440" bIns="4572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r>
              <a:rPr kumimoji="0" lang="en-150" sz="1600" b="1" i="0" u="none" strike="noStrike" kern="1200" cap="none" spc="0" normalizeH="0" baseline="0" noProof="0">
                <a:ln>
                  <a:noFill/>
                </a:ln>
                <a:solidFill>
                  <a:srgbClr val="FFFFFF">
                    <a:lumMod val="50000"/>
                  </a:srgbClr>
                </a:solidFill>
                <a:effectLst/>
                <a:uLnTx/>
                <a:uFillTx/>
                <a:latin typeface="Arial"/>
                <a:ea typeface="+mn-ea"/>
                <a:cs typeface="+mn-cs"/>
              </a:rPr>
              <a:t>© European Union 2023</a:t>
            </a:r>
          </a:p>
          <a:p>
            <a:pPr marL="0" marR="0" lvl="0" indent="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r>
              <a:rPr kumimoji="0" lang="en-150" sz="1600" b="0" i="0" u="none" strike="noStrike" kern="1200" cap="none" spc="0" normalizeH="0" baseline="0" noProof="0">
                <a:ln>
                  <a:noFill/>
                </a:ln>
                <a:solidFill>
                  <a:srgbClr val="FFFFFF">
                    <a:lumMod val="50000"/>
                  </a:srgbClr>
                </a:solidFill>
                <a:effectLst/>
                <a:uLnTx/>
                <a:uFillTx/>
                <a:latin typeface="Arial"/>
                <a:ea typeface="+mn-ea"/>
                <a:cs typeface="+mn-cs"/>
              </a:rPr>
              <a:t>Unless otherwise noted the reuse of this presentation is authorised under the </a:t>
            </a:r>
            <a:r>
              <a:rPr kumimoji="0" lang="en-150" sz="1600" b="0" i="0" u="none" strike="noStrike" kern="1200" cap="none" spc="0" normalizeH="0" baseline="0" noProof="0">
                <a:ln>
                  <a:noFill/>
                </a:ln>
                <a:solidFill>
                  <a:srgbClr val="FFFFFF">
                    <a:lumMod val="50000"/>
                  </a:srgbClr>
                </a:solidFill>
                <a:effectLst/>
                <a:uLnTx/>
                <a:uFillTx/>
                <a:latin typeface="Arial"/>
                <a:ea typeface="+mn-ea"/>
                <a:cs typeface="+mn-cs"/>
                <a:hlinkClick r:id="rId3"/>
              </a:rPr>
              <a:t>CC BY 4.0 </a:t>
            </a:r>
            <a:r>
              <a:rPr kumimoji="0" lang="en-150" sz="1600" b="0" i="0" u="none" strike="noStrike" kern="1200" cap="none" spc="0" normalizeH="0" baseline="0" noProof="0">
                <a:ln>
                  <a:noFill/>
                </a:ln>
                <a:solidFill>
                  <a:srgbClr val="FFFFFF">
                    <a:lumMod val="50000"/>
                  </a:srgbClr>
                </a:solidFill>
                <a:effectLst/>
                <a:uLnTx/>
                <a:uFillTx/>
                <a:latin typeface="Arial"/>
                <a:ea typeface="+mn-ea"/>
                <a:cs typeface="+mn-cs"/>
              </a:rPr>
              <a:t>license. For any use or reproduction of elements that are not owned by the EU, permission may need to be sought directly from the respective right holders.</a:t>
            </a:r>
          </a:p>
          <a:p>
            <a:pPr lvl="0">
              <a:buClr>
                <a:srgbClr val="034EA2"/>
              </a:buClr>
            </a:pPr>
            <a:r>
              <a:rPr kumimoji="0" lang="en-150" sz="1600" b="0" i="0" u="none" strike="noStrike" kern="1200" cap="none" spc="0" normalizeH="0" baseline="0" noProof="0">
                <a:ln>
                  <a:noFill/>
                </a:ln>
                <a:solidFill>
                  <a:srgbClr val="FFFFFF">
                    <a:lumMod val="50000"/>
                  </a:srgbClr>
                </a:solidFill>
                <a:effectLst/>
                <a:uLnTx/>
                <a:uFillTx/>
                <a:latin typeface="Arial"/>
                <a:ea typeface="+mn-ea"/>
                <a:cs typeface="+mn-cs"/>
              </a:rPr>
              <a:t>Slide 7</a:t>
            </a:r>
            <a:r>
              <a:rPr lang="en-150" sz="1600">
                <a:solidFill>
                  <a:srgbClr val="E76C53"/>
                </a:solidFill>
                <a:latin typeface="Arial"/>
              </a:rPr>
              <a:t> </a:t>
            </a:r>
            <a:r>
              <a:rPr kumimoji="0" lang="en-150" sz="1600" b="0" i="0" u="none" strike="noStrike" kern="1200" cap="none" spc="0" normalizeH="0" baseline="0" noProof="0">
                <a:ln>
                  <a:noFill/>
                </a:ln>
                <a:solidFill>
                  <a:srgbClr val="FFFFFF">
                    <a:lumMod val="50000"/>
                  </a:srgbClr>
                </a:solidFill>
                <a:effectLst/>
                <a:uLnTx/>
                <a:uFillTx/>
                <a:latin typeface="Arial"/>
                <a:ea typeface="+mn-ea"/>
                <a:cs typeface="+mn-cs"/>
              </a:rPr>
              <a:t>photo, source: </a:t>
            </a:r>
            <a:r>
              <a:rPr kumimoji="0" lang="en-150" sz="1600" i="0" u="none" strike="noStrike" kern="1200" cap="none" spc="0" normalizeH="0" baseline="0" noProof="0">
                <a:ln>
                  <a:noFill/>
                </a:ln>
                <a:solidFill>
                  <a:srgbClr val="FFFFFF">
                    <a:lumMod val="50000"/>
                  </a:srgbClr>
                </a:solidFill>
                <a:effectLst/>
                <a:uLnTx/>
                <a:uFillTx/>
                <a:latin typeface="Arial"/>
                <a:ea typeface="+mn-ea"/>
                <a:cs typeface="+mn-cs"/>
              </a:rPr>
              <a:t>©</a:t>
            </a:r>
            <a:r>
              <a:rPr kumimoji="0" lang="en-150" sz="1600" b="0" i="0" u="none" strike="noStrike" kern="1200" cap="none" spc="0" normalizeH="0" baseline="0" noProof="0">
                <a:ln>
                  <a:noFill/>
                </a:ln>
                <a:solidFill>
                  <a:srgbClr val="FFFFFF">
                    <a:lumMod val="50000"/>
                  </a:srgbClr>
                </a:solidFill>
                <a:effectLst/>
                <a:uLnTx/>
                <a:uFillTx/>
                <a:latin typeface="Arial"/>
                <a:ea typeface="+mn-ea"/>
                <a:cs typeface="+mn-cs"/>
              </a:rPr>
              <a:t> </a:t>
            </a:r>
            <a:r>
              <a:rPr kumimoji="0" lang="en-150" sz="1600" b="0" i="0" u="none" strike="noStrike" kern="1200" cap="none" spc="0" normalizeH="0" baseline="0" noProof="0" dirty="0">
                <a:ln>
                  <a:noFill/>
                </a:ln>
                <a:solidFill>
                  <a:srgbClr val="FFFFFF">
                    <a:lumMod val="50000"/>
                  </a:srgbClr>
                </a:solidFill>
                <a:effectLst/>
                <a:uLnTx/>
                <a:uFillTx/>
                <a:latin typeface="Arial"/>
                <a:ea typeface="+mn-ea"/>
                <a:cs typeface="+mn-cs"/>
              </a:rPr>
              <a:t>Adobe Stock, </a:t>
            </a:r>
            <a:r>
              <a:rPr kumimoji="0" lang="en-150" sz="1600" b="0" i="0" u="none" strike="noStrike" kern="1200" cap="none" spc="0" normalizeH="0" baseline="0" noProof="0">
                <a:ln>
                  <a:noFill/>
                </a:ln>
                <a:solidFill>
                  <a:srgbClr val="FFFFFF">
                    <a:lumMod val="50000"/>
                  </a:srgbClr>
                </a:solidFill>
                <a:effectLst/>
                <a:uLnTx/>
                <a:uFillTx/>
                <a:latin typeface="Arial"/>
                <a:ea typeface="+mn-ea"/>
                <a:cs typeface="+mn-cs"/>
              </a:rPr>
              <a:t>Jacob Lund</a:t>
            </a:r>
            <a:endParaRPr kumimoji="0" lang="en-150" sz="1600" b="0" i="0" u="none" strike="noStrike" kern="1200" cap="none" spc="0" normalizeH="0" baseline="0" noProof="0" dirty="0">
              <a:ln>
                <a:noFill/>
              </a:ln>
              <a:solidFill>
                <a:srgbClr val="E76C53"/>
              </a:solidFill>
              <a:effectLst/>
              <a:uLnTx/>
              <a:uFillTx/>
              <a:latin typeface="Arial"/>
              <a:ea typeface="+mn-ea"/>
              <a:cs typeface="+mn-cs"/>
            </a:endParaRPr>
          </a:p>
        </p:txBody>
      </p:sp>
      <p:pic>
        <p:nvPicPr>
          <p:cNvPr id="9" name="Icon">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709" y="11249902"/>
            <a:ext cx="1023496" cy="358097"/>
          </a:xfrm>
          <a:prstGeom prst="rect">
            <a:avLst/>
          </a:prstGeom>
        </p:spPr>
      </p:pic>
      <p:sp>
        <p:nvSpPr>
          <p:cNvPr id="10" name="Rectangle 9">
            <a:extLst>
              <a:ext uri="{C183D7F6-B498-43B3-948B-1728B52AA6E4}">
                <adec:decorative xmlns:adec="http://schemas.microsoft.com/office/drawing/2017/decorative" val="1"/>
              </a:ext>
            </a:extLst>
          </p:cNvPr>
          <p:cNvSpPr/>
          <p:nvPr/>
        </p:nvSpPr>
        <p:spPr>
          <a:xfrm>
            <a:off x="0" y="0"/>
            <a:ext cx="24479250" cy="7442791"/>
          </a:xfrm>
          <a:prstGeom prst="rect">
            <a:avLst/>
          </a:prstGeom>
          <a:solidFill>
            <a:srgbClr val="F3CA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dirty="0"/>
          </a:p>
        </p:txBody>
      </p:sp>
    </p:spTree>
    <p:extLst>
      <p:ext uri="{BB962C8B-B14F-4D97-AF65-F5344CB8AC3E}">
        <p14:creationId xmlns:p14="http://schemas.microsoft.com/office/powerpoint/2010/main" val="134298628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ctrTitle" idx="4294967295"/>
          </p:nvPr>
        </p:nvSpPr>
        <p:spPr>
          <a:xfrm>
            <a:off x="0" y="-4399642"/>
            <a:ext cx="24479250" cy="3000375"/>
          </a:xfrm>
          <a:prstGeom prst="rect">
            <a:avLst/>
          </a:prstGeom>
        </p:spPr>
        <p:txBody>
          <a:bodyPr>
            <a:noAutofit/>
          </a:bodyPr>
          <a:lstStyle/>
          <a:p>
            <a:pPr algn="l"/>
            <a:r>
              <a:rPr lang="en-150" sz="12000" dirty="0">
                <a:solidFill>
                  <a:schemeClr val="bg1"/>
                </a:solidFill>
                <a:latin typeface="Bahnschrift bold" panose="020B0502040204020203" pitchFamily="34" charset="0"/>
              </a:rPr>
              <a:t>The EU’s 24 official languages</a:t>
            </a:r>
          </a:p>
        </p:txBody>
      </p:sp>
      <p:sp>
        <p:nvSpPr>
          <p:cNvPr id="3" name="Title">
            <a:extLst>
              <a:ext uri="{FF2B5EF4-FFF2-40B4-BE49-F238E27FC236}">
                <a16:creationId xmlns:a16="http://schemas.microsoft.com/office/drawing/2014/main" id="{CDD08A4A-60C1-6263-E77D-FF5722E78795}"/>
              </a:ext>
            </a:extLst>
          </p:cNvPr>
          <p:cNvSpPr txBox="1">
            <a:spLocks/>
          </p:cNvSpPr>
          <p:nvPr/>
        </p:nvSpPr>
        <p:spPr>
          <a:xfrm>
            <a:off x="470841" y="4877859"/>
            <a:ext cx="8792857" cy="2999152"/>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n-150" sz="12000" dirty="0">
                <a:solidFill>
                  <a:schemeClr val="bg1"/>
                </a:solidFill>
                <a:latin typeface="Bahnschrift bold" panose="020B0502040204020203" pitchFamily="34" charset="0"/>
              </a:rPr>
              <a:t>A Europe</a:t>
            </a:r>
            <a:br>
              <a:rPr lang="en-150" sz="12000" dirty="0">
                <a:solidFill>
                  <a:schemeClr val="bg1"/>
                </a:solidFill>
                <a:latin typeface="Bahnschrift bold" panose="020B0502040204020203" pitchFamily="34" charset="0"/>
              </a:rPr>
            </a:br>
            <a:r>
              <a:rPr lang="en-150" sz="12000" dirty="0">
                <a:solidFill>
                  <a:schemeClr val="bg1"/>
                </a:solidFill>
                <a:latin typeface="Bahnschrift bold" panose="020B0502040204020203" pitchFamily="34" charset="0"/>
              </a:rPr>
              <a:t>of people</a:t>
            </a:r>
          </a:p>
        </p:txBody>
      </p:sp>
      <p:sp>
        <p:nvSpPr>
          <p:cNvPr id="8" name="Subtitle"/>
          <p:cNvSpPr/>
          <p:nvPr/>
        </p:nvSpPr>
        <p:spPr>
          <a:xfrm>
            <a:off x="449070" y="8168122"/>
            <a:ext cx="8277835" cy="1200329"/>
          </a:xfrm>
          <a:prstGeom prst="rect">
            <a:avLst/>
          </a:prstGeom>
        </p:spPr>
        <p:txBody>
          <a:bodyPr wrap="square">
            <a:spAutoFit/>
          </a:bodyPr>
          <a:lstStyle/>
          <a:p>
            <a:r>
              <a:rPr lang="en-150" sz="7200" dirty="0">
                <a:solidFill>
                  <a:srgbClr val="243C7C"/>
                </a:solidFill>
                <a:latin typeface="Bahnschrift bold" panose="020B0502040204020203" pitchFamily="34" charset="0"/>
              </a:rPr>
              <a:t>24</a:t>
            </a:r>
            <a:r>
              <a:rPr lang="en-150" sz="7200" dirty="0">
                <a:solidFill>
                  <a:srgbClr val="243C7C"/>
                </a:solidFill>
                <a:latin typeface="Bahnschrift SemiLight SemiConde" panose="020B0502040204020203" pitchFamily="34" charset="0"/>
              </a:rPr>
              <a:t> official languages</a:t>
            </a:r>
          </a:p>
        </p:txBody>
      </p:sp>
      <p:sp>
        <p:nvSpPr>
          <p:cNvPr id="9" name="Link"/>
          <p:cNvSpPr/>
          <p:nvPr/>
        </p:nvSpPr>
        <p:spPr>
          <a:xfrm>
            <a:off x="449070" y="11563168"/>
            <a:ext cx="4972836" cy="369332"/>
          </a:xfrm>
          <a:prstGeom prst="rect">
            <a:avLst/>
          </a:prstGeom>
        </p:spPr>
        <p:txBody>
          <a:bodyPr wrap="none">
            <a:spAutoFit/>
          </a:bodyPr>
          <a:lstStyle/>
          <a:p>
            <a:r>
              <a:rPr lang="en-150" u="sng" dirty="0">
                <a:solidFill>
                  <a:srgbClr val="243C7C"/>
                </a:solidFill>
                <a:latin typeface="Bahnschrift SemiBold" panose="020B0502040204020203" pitchFamily="34" charset="0"/>
                <a:hlinkClick r:id="rId3"/>
              </a:rPr>
              <a:t>Listen to samples of the official EU languages</a:t>
            </a:r>
            <a:endParaRPr lang="en-150" u="sng" dirty="0">
              <a:solidFill>
                <a:srgbClr val="243C7C"/>
              </a:solidFill>
              <a:latin typeface="Bahnschrift SemiBold" panose="020B0502040204020203" pitchFamily="34" charset="0"/>
            </a:endParaRPr>
          </a:p>
        </p:txBody>
      </p:sp>
      <p:sp>
        <p:nvSpPr>
          <p:cNvPr id="21" name="Footer">
            <a:extLst>
              <a:ext uri="{C183D7F6-B498-43B3-948B-1728B52AA6E4}">
                <adec:decorative xmlns:adec="http://schemas.microsoft.com/office/drawing/2017/decorative" val="1"/>
              </a:ext>
            </a:extLst>
          </p:cNvPr>
          <p:cNvSpPr/>
          <p:nvPr/>
        </p:nvSpPr>
        <p:spPr>
          <a:xfrm>
            <a:off x="0" y="12530328"/>
            <a:ext cx="24479250" cy="122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dirty="0">
              <a:solidFill>
                <a:schemeClr val="bg1"/>
              </a:solidFill>
            </a:endParaRPr>
          </a:p>
        </p:txBody>
      </p:sp>
      <p:pic>
        <p:nvPicPr>
          <p:cNvPr id="23" name="eu flag">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3019996" y="12768071"/>
            <a:ext cx="1124811" cy="750191"/>
          </a:xfrm>
          <a:prstGeom prst="rect">
            <a:avLst/>
          </a:prstGeom>
        </p:spPr>
      </p:pic>
      <p:pic>
        <p:nvPicPr>
          <p:cNvPr id="10" name="Picture 9">
            <a:extLst>
              <a:ext uri="{FF2B5EF4-FFF2-40B4-BE49-F238E27FC236}">
                <a16:creationId xmlns:a16="http://schemas.microsoft.com/office/drawing/2014/main" id="{C615D795-4175-E859-1F98-7FC879FC6D91}"/>
              </a:ext>
            </a:extLst>
          </p:cNvPr>
          <p:cNvPicPr>
            <a:picLocks noChangeAspect="1"/>
          </p:cNvPicPr>
          <p:nvPr/>
        </p:nvPicPr>
        <p:blipFill>
          <a:blip r:embed="rId5"/>
          <a:stretch>
            <a:fillRect/>
          </a:stretch>
        </p:blipFill>
        <p:spPr>
          <a:xfrm>
            <a:off x="12029508" y="1166358"/>
            <a:ext cx="11448256" cy="10164582"/>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699327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par>
                          <p:cTn id="8" fill="hold">
                            <p:stCondLst>
                              <p:cond delay="300"/>
                            </p:stCondLst>
                            <p:childTnLst>
                              <p:par>
                                <p:cTn id="9" presetID="47"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
                                        <p:tgtEl>
                                          <p:spTgt spid="8"/>
                                        </p:tgtEl>
                                      </p:cBhvr>
                                    </p:animEffect>
                                    <p:anim calcmode="lin" valueType="num">
                                      <p:cBhvr>
                                        <p:cTn id="12" dur="300" fill="hold"/>
                                        <p:tgtEl>
                                          <p:spTgt spid="8"/>
                                        </p:tgtEl>
                                        <p:attrNameLst>
                                          <p:attrName>ppt_x</p:attrName>
                                        </p:attrNameLst>
                                      </p:cBhvr>
                                      <p:tavLst>
                                        <p:tav tm="0">
                                          <p:val>
                                            <p:strVal val="#ppt_x"/>
                                          </p:val>
                                        </p:tav>
                                        <p:tav tm="100000">
                                          <p:val>
                                            <p:strVal val="#ppt_x"/>
                                          </p:val>
                                        </p:tav>
                                      </p:tavLst>
                                    </p:anim>
                                    <p:anim calcmode="lin" valueType="num">
                                      <p:cBhvr>
                                        <p:cTn id="13" dur="3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6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300"/>
                                        <p:tgtEl>
                                          <p:spTgt spid="9"/>
                                        </p:tgtEl>
                                      </p:cBhvr>
                                    </p:animEffect>
                                  </p:childTnLst>
                                </p:cTn>
                              </p:par>
                            </p:childTnLst>
                          </p:cTn>
                        </p:par>
                        <p:par>
                          <p:cTn id="18" fill="hold">
                            <p:stCondLst>
                              <p:cond delay="900"/>
                            </p:stCondLst>
                            <p:childTnLst>
                              <p:par>
                                <p:cTn id="19" presetID="10" presetClass="entr" presetSubtype="0" fill="hold" nodeType="afterEffect">
                                  <p:stCondLst>
                                    <p:cond delay="0"/>
                                  </p:stCondLst>
                                  <p:iterate type="lt">
                                    <p:tmPct val="0"/>
                                  </p:iterate>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26" presetClass="emph" presetSubtype="0" fill="hold" nodeType="withEffect">
                                  <p:stCondLst>
                                    <p:cond delay="0"/>
                                  </p:stCondLst>
                                  <p:iterate type="lt">
                                    <p:tmPct val="0"/>
                                  </p:iterate>
                                  <p:childTnLst>
                                    <p:animEffect transition="out" filter="fade">
                                      <p:cBhvr>
                                        <p:cTn id="23" dur="500" tmFilter="0, 0; .2, .5; .8, .5; 1, 0"/>
                                        <p:tgtEl>
                                          <p:spTgt spid="23"/>
                                        </p:tgtEl>
                                      </p:cBhvr>
                                    </p:animEffect>
                                    <p:animScale>
                                      <p:cBhvr>
                                        <p:cTn id="24"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dvAuto="1000"/>
      <p:bldP spid="9" grpId="0"/>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ctrTitle" idx="4294967295"/>
          </p:nvPr>
        </p:nvSpPr>
        <p:spPr>
          <a:xfrm>
            <a:off x="0" y="-4183063"/>
            <a:ext cx="24479250" cy="2998788"/>
          </a:xfrm>
          <a:prstGeom prst="rect">
            <a:avLst/>
          </a:prstGeom>
        </p:spPr>
        <p:txBody>
          <a:bodyPr>
            <a:noAutofit/>
          </a:bodyPr>
          <a:lstStyle/>
          <a:p>
            <a:pPr algn="l"/>
            <a:r>
              <a:rPr lang="en-150" sz="12000" dirty="0">
                <a:solidFill>
                  <a:schemeClr val="bg1"/>
                </a:solidFill>
                <a:latin typeface="Bahnschrift bold" panose="020B0502040204020203" pitchFamily="34" charset="0"/>
              </a:rPr>
              <a:t>Guess the EU symbol quiz</a:t>
            </a:r>
          </a:p>
        </p:txBody>
      </p:sp>
      <p:sp>
        <p:nvSpPr>
          <p:cNvPr id="6" name="Title">
            <a:extLst>
              <a:ext uri="{FF2B5EF4-FFF2-40B4-BE49-F238E27FC236}">
                <a16:creationId xmlns:a16="http://schemas.microsoft.com/office/drawing/2014/main" id="{E764870F-65B2-2A31-B1B1-2F50D5BBA6FC}"/>
              </a:ext>
            </a:extLst>
          </p:cNvPr>
          <p:cNvSpPr txBox="1">
            <a:spLocks/>
          </p:cNvSpPr>
          <p:nvPr/>
        </p:nvSpPr>
        <p:spPr>
          <a:xfrm>
            <a:off x="438185" y="4877859"/>
            <a:ext cx="8502922" cy="2999152"/>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n-150" sz="12000" dirty="0">
                <a:solidFill>
                  <a:schemeClr val="bg1"/>
                </a:solidFill>
                <a:latin typeface="Bahnschrift bold" panose="020B0502040204020203" pitchFamily="34" charset="0"/>
              </a:rPr>
              <a:t>Guess the</a:t>
            </a:r>
            <a:br>
              <a:rPr lang="en-150" sz="12000" dirty="0">
                <a:solidFill>
                  <a:schemeClr val="bg1"/>
                </a:solidFill>
                <a:latin typeface="Bahnschrift bold" panose="020B0502040204020203" pitchFamily="34" charset="0"/>
              </a:rPr>
            </a:br>
            <a:r>
              <a:rPr lang="en-150" sz="12000" dirty="0">
                <a:solidFill>
                  <a:schemeClr val="bg1"/>
                </a:solidFill>
                <a:latin typeface="Bahnschrift bold" panose="020B0502040204020203" pitchFamily="34" charset="0"/>
              </a:rPr>
              <a:t>EU symbols</a:t>
            </a:r>
          </a:p>
        </p:txBody>
      </p:sp>
      <p:pic>
        <p:nvPicPr>
          <p:cNvPr id="3" name="Illustration of characters set 2" descr="A woman and a man having a conversation, asking each other questions and answering in turn.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130" y="0"/>
            <a:ext cx="24715379" cy="13907386"/>
          </a:xfrm>
          <a:prstGeom prst="rect">
            <a:avLst/>
          </a:prstGeom>
        </p:spPr>
      </p:pic>
      <p:grpSp>
        <p:nvGrpSpPr>
          <p:cNvPr id="20" name="Question 1" descr="Created in Austria, it is now the EU’s anthem."/>
          <p:cNvGrpSpPr/>
          <p:nvPr/>
        </p:nvGrpSpPr>
        <p:grpSpPr>
          <a:xfrm>
            <a:off x="834938" y="-240631"/>
            <a:ext cx="23793694" cy="13792702"/>
            <a:chOff x="834938" y="-240631"/>
            <a:chExt cx="23793694" cy="13792702"/>
          </a:xfrm>
        </p:grpSpPr>
        <p:pic>
          <p:nvPicPr>
            <p:cNvPr id="17" name="bubble-1" title="speech bubb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38" y="-240631"/>
              <a:ext cx="23793694" cy="13792702"/>
            </a:xfrm>
            <a:prstGeom prst="rect">
              <a:avLst/>
            </a:prstGeom>
          </p:spPr>
        </p:pic>
        <p:sp>
          <p:nvSpPr>
            <p:cNvPr id="19" name="text-bubble"/>
            <p:cNvSpPr/>
            <p:nvPr/>
          </p:nvSpPr>
          <p:spPr>
            <a:xfrm>
              <a:off x="15304523" y="2279370"/>
              <a:ext cx="3760766" cy="1985159"/>
            </a:xfrm>
            <a:prstGeom prst="rect">
              <a:avLst/>
            </a:prstGeom>
          </p:spPr>
          <p:txBody>
            <a:bodyPr wrap="square">
              <a:spAutoFit/>
            </a:bodyPr>
            <a:lstStyle/>
            <a:p>
              <a:r>
                <a:rPr lang="en-150" sz="4100" dirty="0">
                  <a:latin typeface="Bahnschrift SemiBold SemiConden" panose="020B0502040204020203" pitchFamily="34" charset="0"/>
                </a:rPr>
                <a:t>Created in Austria, it is now the EU’s anthem.</a:t>
              </a:r>
            </a:p>
          </p:txBody>
        </p:sp>
      </p:grpSp>
      <p:grpSp>
        <p:nvGrpSpPr>
          <p:cNvPr id="31" name="Answer 1" descr="The Ode to Joy"/>
          <p:cNvGrpSpPr/>
          <p:nvPr/>
        </p:nvGrpSpPr>
        <p:grpSpPr>
          <a:xfrm>
            <a:off x="742361" y="-1845252"/>
            <a:ext cx="23106822" cy="12997588"/>
            <a:chOff x="742361" y="-1845252"/>
            <a:chExt cx="23106822" cy="12997588"/>
          </a:xfrm>
        </p:grpSpPr>
        <p:pic>
          <p:nvPicPr>
            <p:cNvPr id="22" name="bubble-2" title="speech bubb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361" y="-1845252"/>
              <a:ext cx="23106822" cy="12997588"/>
            </a:xfrm>
            <a:prstGeom prst="rect">
              <a:avLst/>
            </a:prstGeom>
          </p:spPr>
        </p:pic>
        <p:sp>
          <p:nvSpPr>
            <p:cNvPr id="29" name="text-bubble"/>
            <p:cNvSpPr/>
            <p:nvPr/>
          </p:nvSpPr>
          <p:spPr>
            <a:xfrm>
              <a:off x="15179083" y="5707955"/>
              <a:ext cx="3766069" cy="861774"/>
            </a:xfrm>
            <a:prstGeom prst="rect">
              <a:avLst/>
            </a:prstGeom>
          </p:spPr>
          <p:txBody>
            <a:bodyPr wrap="square">
              <a:spAutoFit/>
            </a:bodyPr>
            <a:lstStyle/>
            <a:p>
              <a:pPr algn="ctr"/>
              <a:r>
                <a:rPr lang="en-150" sz="5000" dirty="0">
                  <a:latin typeface="Bahnschrift SemiBold Condensed" panose="020B0502040204020203" pitchFamily="34" charset="0"/>
                </a:rPr>
                <a:t>The Ode to Joy</a:t>
              </a:r>
            </a:p>
          </p:txBody>
        </p:sp>
      </p:grpSp>
      <p:grpSp>
        <p:nvGrpSpPr>
          <p:cNvPr id="27" name="Question 2" descr="The number of stars on the EU flag."/>
          <p:cNvGrpSpPr/>
          <p:nvPr/>
        </p:nvGrpSpPr>
        <p:grpSpPr>
          <a:xfrm>
            <a:off x="731476" y="-1856137"/>
            <a:ext cx="23106822" cy="12997588"/>
            <a:chOff x="742361" y="-1845252"/>
            <a:chExt cx="23106822" cy="12997588"/>
          </a:xfrm>
        </p:grpSpPr>
        <p:pic>
          <p:nvPicPr>
            <p:cNvPr id="28" name="bubble-2" title="speech bubb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361" y="-1845252"/>
              <a:ext cx="23106822" cy="12997588"/>
            </a:xfrm>
            <a:prstGeom prst="rect">
              <a:avLst/>
            </a:prstGeom>
          </p:spPr>
        </p:pic>
        <p:sp>
          <p:nvSpPr>
            <p:cNvPr id="30" name="text-bubble"/>
            <p:cNvSpPr/>
            <p:nvPr/>
          </p:nvSpPr>
          <p:spPr>
            <a:xfrm>
              <a:off x="15157312" y="5505651"/>
              <a:ext cx="3766069" cy="1384995"/>
            </a:xfrm>
            <a:prstGeom prst="rect">
              <a:avLst/>
            </a:prstGeom>
          </p:spPr>
          <p:txBody>
            <a:bodyPr wrap="square">
              <a:spAutoFit/>
            </a:bodyPr>
            <a:lstStyle/>
            <a:p>
              <a:r>
                <a:rPr lang="en-150" sz="4200" dirty="0">
                  <a:latin typeface="Bahnschrift SemiBold Condensed" panose="020B0502040204020203" pitchFamily="34" charset="0"/>
                </a:rPr>
                <a:t>The number of stars on the EU flag. </a:t>
              </a:r>
            </a:p>
          </p:txBody>
        </p:sp>
      </p:grpSp>
      <p:grpSp>
        <p:nvGrpSpPr>
          <p:cNvPr id="32" name="Answer 2" descr="12 stars"/>
          <p:cNvGrpSpPr/>
          <p:nvPr/>
        </p:nvGrpSpPr>
        <p:grpSpPr>
          <a:xfrm>
            <a:off x="856710" y="-218859"/>
            <a:ext cx="23793694" cy="13792702"/>
            <a:chOff x="834938" y="-240631"/>
            <a:chExt cx="23793694" cy="13792702"/>
          </a:xfrm>
        </p:grpSpPr>
        <p:pic>
          <p:nvPicPr>
            <p:cNvPr id="33" name="bubble-1" title="speech bubb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38" y="-240631"/>
              <a:ext cx="23793694" cy="13792702"/>
            </a:xfrm>
            <a:prstGeom prst="rect">
              <a:avLst/>
            </a:prstGeom>
          </p:spPr>
        </p:pic>
        <p:sp>
          <p:nvSpPr>
            <p:cNvPr id="34" name="text-bubble"/>
            <p:cNvSpPr/>
            <p:nvPr/>
          </p:nvSpPr>
          <p:spPr>
            <a:xfrm>
              <a:off x="15206552" y="2834539"/>
              <a:ext cx="3760766" cy="877163"/>
            </a:xfrm>
            <a:prstGeom prst="rect">
              <a:avLst/>
            </a:prstGeom>
          </p:spPr>
          <p:txBody>
            <a:bodyPr wrap="square">
              <a:spAutoFit/>
            </a:bodyPr>
            <a:lstStyle/>
            <a:p>
              <a:pPr algn="ctr"/>
              <a:r>
                <a:rPr lang="en-150" sz="5100" dirty="0">
                  <a:latin typeface="Bahnschrift SemiBold SemiConden" panose="020B0502040204020203" pitchFamily="34" charset="0"/>
                </a:rPr>
                <a:t>12 stars</a:t>
              </a:r>
            </a:p>
          </p:txBody>
        </p:sp>
      </p:grpSp>
      <p:grpSp>
        <p:nvGrpSpPr>
          <p:cNvPr id="35" name="Question 3" descr="This anniversary of an important speech is now the day when we celebrate the EU."/>
          <p:cNvGrpSpPr/>
          <p:nvPr/>
        </p:nvGrpSpPr>
        <p:grpSpPr>
          <a:xfrm>
            <a:off x="845825" y="-229744"/>
            <a:ext cx="23793694" cy="13792702"/>
            <a:chOff x="834938" y="-240631"/>
            <a:chExt cx="23793694" cy="13792702"/>
          </a:xfrm>
        </p:grpSpPr>
        <p:pic>
          <p:nvPicPr>
            <p:cNvPr id="36" name="bubble-1" title="speech bubb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38" y="-240631"/>
              <a:ext cx="23793694" cy="13792702"/>
            </a:xfrm>
            <a:prstGeom prst="rect">
              <a:avLst/>
            </a:prstGeom>
          </p:spPr>
        </p:pic>
        <p:sp>
          <p:nvSpPr>
            <p:cNvPr id="37" name="text-bubble"/>
            <p:cNvSpPr/>
            <p:nvPr/>
          </p:nvSpPr>
          <p:spPr>
            <a:xfrm>
              <a:off x="14912639" y="2064011"/>
              <a:ext cx="4866704" cy="2554545"/>
            </a:xfrm>
            <a:prstGeom prst="rect">
              <a:avLst/>
            </a:prstGeom>
          </p:spPr>
          <p:txBody>
            <a:bodyPr wrap="square">
              <a:spAutoFit/>
            </a:bodyPr>
            <a:lstStyle/>
            <a:p>
              <a:r>
                <a:rPr lang="en-150" sz="4000" dirty="0">
                  <a:latin typeface="Bahnschrift SemiBold SemiConden" panose="020B0502040204020203" pitchFamily="34" charset="0"/>
                </a:rPr>
                <a:t>This anniversary of an important speech is now the day when we celebrate the EU.</a:t>
              </a:r>
            </a:p>
          </p:txBody>
        </p:sp>
      </p:grpSp>
      <p:grpSp>
        <p:nvGrpSpPr>
          <p:cNvPr id="38" name="Answer 3" descr="9th of May, Europe Day&#10;"/>
          <p:cNvGrpSpPr/>
          <p:nvPr/>
        </p:nvGrpSpPr>
        <p:grpSpPr>
          <a:xfrm>
            <a:off x="720591" y="-1867022"/>
            <a:ext cx="23106822" cy="12997588"/>
            <a:chOff x="742361" y="-1845252"/>
            <a:chExt cx="23106822" cy="12997588"/>
          </a:xfrm>
        </p:grpSpPr>
        <p:pic>
          <p:nvPicPr>
            <p:cNvPr id="39" name="bubble-2" title="speech bubb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361" y="-1845252"/>
              <a:ext cx="23106822" cy="12997588"/>
            </a:xfrm>
            <a:prstGeom prst="rect">
              <a:avLst/>
            </a:prstGeom>
          </p:spPr>
        </p:pic>
        <p:sp>
          <p:nvSpPr>
            <p:cNvPr id="40" name="text-bubble"/>
            <p:cNvSpPr/>
            <p:nvPr/>
          </p:nvSpPr>
          <p:spPr>
            <a:xfrm>
              <a:off x="15146426" y="5414042"/>
              <a:ext cx="3766069" cy="1692771"/>
            </a:xfrm>
            <a:prstGeom prst="rect">
              <a:avLst/>
            </a:prstGeom>
          </p:spPr>
          <p:txBody>
            <a:bodyPr wrap="square">
              <a:spAutoFit/>
            </a:bodyPr>
            <a:lstStyle/>
            <a:p>
              <a:pPr algn="ctr"/>
              <a:r>
                <a:rPr lang="en-150" sz="5200" dirty="0">
                  <a:latin typeface="Bahnschrift SemiBold Condensed" panose="020B0502040204020203" pitchFamily="34" charset="0"/>
                </a:rPr>
                <a:t>9th of May</a:t>
              </a:r>
            </a:p>
            <a:p>
              <a:pPr algn="ctr"/>
              <a:r>
                <a:rPr lang="en-150" sz="5200" dirty="0">
                  <a:latin typeface="Bahnschrift Light SemiCondensed" panose="020B0502040204020203" pitchFamily="34" charset="0"/>
                </a:rPr>
                <a:t>Europe Day</a:t>
              </a:r>
            </a:p>
          </p:txBody>
        </p:sp>
      </p:grpSp>
      <p:grpSp>
        <p:nvGrpSpPr>
          <p:cNvPr id="41" name="Question 4" descr="The European project is summed up in this phrase."/>
          <p:cNvGrpSpPr/>
          <p:nvPr/>
        </p:nvGrpSpPr>
        <p:grpSpPr>
          <a:xfrm>
            <a:off x="742363" y="-1812593"/>
            <a:ext cx="23106822" cy="12997588"/>
            <a:chOff x="742361" y="-1845252"/>
            <a:chExt cx="23106822" cy="12997588"/>
          </a:xfrm>
        </p:grpSpPr>
        <p:pic>
          <p:nvPicPr>
            <p:cNvPr id="42" name="bubble-2" title="speech bubb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361" y="-1845252"/>
              <a:ext cx="23106822" cy="12997588"/>
            </a:xfrm>
            <a:prstGeom prst="rect">
              <a:avLst/>
            </a:prstGeom>
          </p:spPr>
        </p:pic>
        <p:sp>
          <p:nvSpPr>
            <p:cNvPr id="44" name="text-bubble"/>
            <p:cNvSpPr/>
            <p:nvPr/>
          </p:nvSpPr>
          <p:spPr>
            <a:xfrm>
              <a:off x="15146426" y="5218100"/>
              <a:ext cx="3766069" cy="1985159"/>
            </a:xfrm>
            <a:prstGeom prst="rect">
              <a:avLst/>
            </a:prstGeom>
          </p:spPr>
          <p:txBody>
            <a:bodyPr wrap="square">
              <a:spAutoFit/>
            </a:bodyPr>
            <a:lstStyle/>
            <a:p>
              <a:r>
                <a:rPr lang="en-150" sz="4100" dirty="0">
                  <a:latin typeface="Bahnschrift SemiBold Condensed" panose="020B0502040204020203" pitchFamily="34" charset="0"/>
                </a:rPr>
                <a:t>The European project is summed up in this phrase.</a:t>
              </a:r>
              <a:endParaRPr lang="en-150" sz="4100" dirty="0">
                <a:latin typeface="Bahnschrift Light SemiCondensed" panose="020B0502040204020203" pitchFamily="34" charset="0"/>
              </a:endParaRPr>
            </a:p>
          </p:txBody>
        </p:sp>
      </p:grpSp>
      <p:grpSp>
        <p:nvGrpSpPr>
          <p:cNvPr id="45" name="Answer 4" descr="United in diversity. The EU motto.&#10;"/>
          <p:cNvGrpSpPr/>
          <p:nvPr/>
        </p:nvGrpSpPr>
        <p:grpSpPr>
          <a:xfrm>
            <a:off x="834940" y="-240629"/>
            <a:ext cx="23793694" cy="13792702"/>
            <a:chOff x="834938" y="-240631"/>
            <a:chExt cx="23793694" cy="13792702"/>
          </a:xfrm>
        </p:grpSpPr>
        <p:pic>
          <p:nvPicPr>
            <p:cNvPr id="46" name="bubble-1" title="speech bubb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38" y="-240631"/>
              <a:ext cx="23793694" cy="13792702"/>
            </a:xfrm>
            <a:prstGeom prst="rect">
              <a:avLst/>
            </a:prstGeom>
          </p:spPr>
        </p:pic>
        <p:sp>
          <p:nvSpPr>
            <p:cNvPr id="47" name="text-bubble"/>
            <p:cNvSpPr/>
            <p:nvPr/>
          </p:nvSpPr>
          <p:spPr>
            <a:xfrm>
              <a:off x="14749354" y="2521209"/>
              <a:ext cx="4866704" cy="1569660"/>
            </a:xfrm>
            <a:prstGeom prst="rect">
              <a:avLst/>
            </a:prstGeom>
          </p:spPr>
          <p:txBody>
            <a:bodyPr wrap="square">
              <a:spAutoFit/>
            </a:bodyPr>
            <a:lstStyle/>
            <a:p>
              <a:pPr algn="ctr"/>
              <a:r>
                <a:rPr lang="en-150" sz="4800" dirty="0">
                  <a:latin typeface="Bahnschrift SemiBold SemiConden" panose="020B0502040204020203" pitchFamily="34" charset="0"/>
                </a:rPr>
                <a:t>United in diversity</a:t>
              </a:r>
            </a:p>
            <a:p>
              <a:pPr algn="ctr"/>
              <a:r>
                <a:rPr lang="en-150" sz="4800" dirty="0">
                  <a:latin typeface="Bahnschrift SemiLight SemiConde" panose="020B0502040204020203" pitchFamily="34" charset="0"/>
                </a:rPr>
                <a:t>The EU motto</a:t>
              </a:r>
            </a:p>
          </p:txBody>
        </p:sp>
      </p:grpSp>
      <p:grpSp>
        <p:nvGrpSpPr>
          <p:cNvPr id="51" name="Question 5" descr="It makes life easier when we cross borders."/>
          <p:cNvGrpSpPr/>
          <p:nvPr/>
        </p:nvGrpSpPr>
        <p:grpSpPr>
          <a:xfrm>
            <a:off x="856712" y="-218857"/>
            <a:ext cx="23793694" cy="13792702"/>
            <a:chOff x="834938" y="-240631"/>
            <a:chExt cx="23793694" cy="13792702"/>
          </a:xfrm>
        </p:grpSpPr>
        <p:pic>
          <p:nvPicPr>
            <p:cNvPr id="52" name="bubble-1" title="speech bubb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38" y="-240631"/>
              <a:ext cx="23793694" cy="13792702"/>
            </a:xfrm>
            <a:prstGeom prst="rect">
              <a:avLst/>
            </a:prstGeom>
          </p:spPr>
        </p:pic>
        <p:sp>
          <p:nvSpPr>
            <p:cNvPr id="53" name="text-bubble"/>
            <p:cNvSpPr/>
            <p:nvPr/>
          </p:nvSpPr>
          <p:spPr>
            <a:xfrm>
              <a:off x="15068539" y="2357924"/>
              <a:ext cx="4424276" cy="1938992"/>
            </a:xfrm>
            <a:prstGeom prst="rect">
              <a:avLst/>
            </a:prstGeom>
          </p:spPr>
          <p:txBody>
            <a:bodyPr wrap="square">
              <a:spAutoFit/>
            </a:bodyPr>
            <a:lstStyle/>
            <a:p>
              <a:r>
                <a:rPr lang="en-150" sz="4000" dirty="0">
                  <a:latin typeface="Bahnschrift SemiBold SemiConden" panose="020B0502040204020203" pitchFamily="34" charset="0"/>
                </a:rPr>
                <a:t>It makes life easier when we cross borders.</a:t>
              </a:r>
              <a:endParaRPr lang="en-150" sz="4000" dirty="0">
                <a:latin typeface="Bahnschrift SemiLight SemiConde" panose="020B0502040204020203" pitchFamily="34" charset="0"/>
              </a:endParaRPr>
            </a:p>
          </p:txBody>
        </p:sp>
      </p:grpSp>
      <p:grpSp>
        <p:nvGrpSpPr>
          <p:cNvPr id="59" name="Answer 5" descr="The euro"/>
          <p:cNvGrpSpPr/>
          <p:nvPr/>
        </p:nvGrpSpPr>
        <p:grpSpPr>
          <a:xfrm>
            <a:off x="731478" y="-1856135"/>
            <a:ext cx="23106822" cy="12997588"/>
            <a:chOff x="742361" y="-1845252"/>
            <a:chExt cx="23106822" cy="12997588"/>
          </a:xfrm>
        </p:grpSpPr>
        <p:pic>
          <p:nvPicPr>
            <p:cNvPr id="60" name="bubble-2" title="speech bubb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361" y="-1845252"/>
              <a:ext cx="23106822" cy="12997588"/>
            </a:xfrm>
            <a:prstGeom prst="rect">
              <a:avLst/>
            </a:prstGeom>
          </p:spPr>
        </p:pic>
        <p:sp>
          <p:nvSpPr>
            <p:cNvPr id="61" name="text bubble"/>
            <p:cNvSpPr/>
            <p:nvPr/>
          </p:nvSpPr>
          <p:spPr>
            <a:xfrm>
              <a:off x="15146426" y="5801369"/>
              <a:ext cx="3766069" cy="877163"/>
            </a:xfrm>
            <a:prstGeom prst="rect">
              <a:avLst/>
            </a:prstGeom>
          </p:spPr>
          <p:txBody>
            <a:bodyPr wrap="square">
              <a:spAutoFit/>
            </a:bodyPr>
            <a:lstStyle/>
            <a:p>
              <a:pPr algn="ctr"/>
              <a:r>
                <a:rPr lang="en-150" sz="5100" dirty="0">
                  <a:latin typeface="Bahnschrift SemiBold Condensed" panose="020B0502040204020203" pitchFamily="34" charset="0"/>
                </a:rPr>
                <a:t>The euro</a:t>
              </a:r>
              <a:endParaRPr lang="en-150" sz="5100" dirty="0">
                <a:latin typeface="Bahnschrift Light SemiCondensed" panose="020B0502040204020203" pitchFamily="34" charset="0"/>
              </a:endParaRPr>
            </a:p>
          </p:txBody>
        </p:sp>
      </p:grpSp>
      <p:sp>
        <p:nvSpPr>
          <p:cNvPr id="43" name="footer">
            <a:extLst>
              <a:ext uri="{C183D7F6-B498-43B3-948B-1728B52AA6E4}">
                <adec:decorative xmlns:adec="http://schemas.microsoft.com/office/drawing/2017/decorative" val="1"/>
              </a:ext>
            </a:extLst>
          </p:cNvPr>
          <p:cNvSpPr/>
          <p:nvPr/>
        </p:nvSpPr>
        <p:spPr>
          <a:xfrm>
            <a:off x="0" y="12530328"/>
            <a:ext cx="24479250" cy="122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dirty="0">
              <a:solidFill>
                <a:schemeClr val="bg1"/>
              </a:solidFill>
            </a:endParaRPr>
          </a:p>
        </p:txBody>
      </p:sp>
      <p:pic>
        <p:nvPicPr>
          <p:cNvPr id="48" name="eu flag">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3019996" y="12768071"/>
            <a:ext cx="1124811" cy="750191"/>
          </a:xfrm>
          <a:prstGeom prst="rect">
            <a:avLst/>
          </a:prstGeom>
        </p:spPr>
      </p:pic>
    </p:spTree>
    <p:extLst>
      <p:ext uri="{BB962C8B-B14F-4D97-AF65-F5344CB8AC3E}">
        <p14:creationId xmlns:p14="http://schemas.microsoft.com/office/powerpoint/2010/main" val="675633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0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500"/>
                                        <p:tgtEl>
                                          <p:spTgt spid="45"/>
                                        </p:tgtEl>
                                      </p:cBhvr>
                                    </p:animEffec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500"/>
                                        <p:tgtEl>
                                          <p:spTgt spid="51"/>
                                        </p:tgtEl>
                                      </p:cBhvr>
                                    </p:animEffect>
                                  </p:childTnLst>
                                  <p:subTnLst>
                                    <p:set>
                                      <p:cBhvr override="childStyle">
                                        <p:cTn dur="1" fill="hold" display="0" masterRel="nextClick" afterEffect="1"/>
                                        <p:tgtEl>
                                          <p:spTgt spid="51"/>
                                        </p:tgtEl>
                                        <p:attrNameLst>
                                          <p:attrName>style.visibility</p:attrName>
                                        </p:attrNameLst>
                                      </p:cBhvr>
                                      <p:to>
                                        <p:strVal val="hidden"/>
                                      </p:to>
                                    </p:set>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fade">
                                      <p:cBhvr>
                                        <p:cTn id="56"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title"/>
          </p:nvPr>
        </p:nvSpPr>
        <p:spPr>
          <a:xfrm>
            <a:off x="214897" y="-3867401"/>
            <a:ext cx="21113750" cy="2643187"/>
          </a:xfrm>
          <a:prstGeom prst="rect">
            <a:avLst/>
          </a:prstGeom>
        </p:spPr>
        <p:txBody>
          <a:bodyPr>
            <a:noAutofit/>
          </a:bodyPr>
          <a:lstStyle/>
          <a:p>
            <a:pPr algn="l"/>
            <a:r>
              <a:rPr lang="en-150" sz="12000" dirty="0">
                <a:solidFill>
                  <a:schemeClr val="bg1"/>
                </a:solidFill>
                <a:latin typeface="Bahnschrift bold" panose="020B0502040204020203" pitchFamily="34" charset="0"/>
              </a:rPr>
              <a:t>The EU’s values</a:t>
            </a:r>
          </a:p>
        </p:txBody>
      </p:sp>
      <p:sp>
        <p:nvSpPr>
          <p:cNvPr id="5" name="Title">
            <a:extLst>
              <a:ext uri="{FF2B5EF4-FFF2-40B4-BE49-F238E27FC236}">
                <a16:creationId xmlns:a16="http://schemas.microsoft.com/office/drawing/2014/main" id="{B41AD182-489E-6F42-ADF8-CF17F937D783}"/>
              </a:ext>
            </a:extLst>
          </p:cNvPr>
          <p:cNvSpPr txBox="1">
            <a:spLocks/>
          </p:cNvSpPr>
          <p:nvPr/>
        </p:nvSpPr>
        <p:spPr>
          <a:xfrm>
            <a:off x="470840" y="10490594"/>
            <a:ext cx="17152293" cy="1705757"/>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n-150" sz="12000" dirty="0">
                <a:solidFill>
                  <a:schemeClr val="bg1"/>
                </a:solidFill>
                <a:latin typeface="Bahnschrift bold" panose="020B0502040204020203" pitchFamily="34" charset="0"/>
              </a:rPr>
              <a:t>What do they mean?</a:t>
            </a:r>
          </a:p>
        </p:txBody>
      </p:sp>
      <p:sp>
        <p:nvSpPr>
          <p:cNvPr id="11" name="Values"/>
          <p:cNvSpPr/>
          <p:nvPr/>
        </p:nvSpPr>
        <p:spPr>
          <a:xfrm>
            <a:off x="17623133" y="468769"/>
            <a:ext cx="6653369" cy="6370975"/>
          </a:xfrm>
          <a:prstGeom prst="rect">
            <a:avLst/>
          </a:prstGeom>
        </p:spPr>
        <p:txBody>
          <a:bodyPr wrap="square">
            <a:spAutoFit/>
          </a:bodyPr>
          <a:lstStyle/>
          <a:p>
            <a:r>
              <a:rPr lang="en-150" sz="6800" dirty="0">
                <a:solidFill>
                  <a:schemeClr val="bg1"/>
                </a:solidFill>
                <a:latin typeface="Bahnschrift" panose="020B0502040204020203" pitchFamily="34" charset="0"/>
              </a:rPr>
              <a:t>•	Human dignity</a:t>
            </a:r>
          </a:p>
          <a:p>
            <a:r>
              <a:rPr lang="en-150" sz="6800" dirty="0">
                <a:solidFill>
                  <a:schemeClr val="bg1"/>
                </a:solidFill>
                <a:latin typeface="Bahnschrift" panose="020B0502040204020203" pitchFamily="34" charset="0"/>
              </a:rPr>
              <a:t>•	Freedom</a:t>
            </a:r>
          </a:p>
          <a:p>
            <a:r>
              <a:rPr lang="en-150" sz="6800" dirty="0">
                <a:solidFill>
                  <a:schemeClr val="bg1"/>
                </a:solidFill>
                <a:latin typeface="Bahnschrift" panose="020B0502040204020203" pitchFamily="34" charset="0"/>
              </a:rPr>
              <a:t>•	Democracy</a:t>
            </a:r>
          </a:p>
          <a:p>
            <a:r>
              <a:rPr lang="en-150" sz="6800" dirty="0">
                <a:solidFill>
                  <a:schemeClr val="bg1"/>
                </a:solidFill>
                <a:latin typeface="Bahnschrift" panose="020B0502040204020203" pitchFamily="34" charset="0"/>
              </a:rPr>
              <a:t>•	Equality</a:t>
            </a:r>
          </a:p>
          <a:p>
            <a:r>
              <a:rPr lang="en-150" sz="6800" dirty="0">
                <a:solidFill>
                  <a:schemeClr val="bg1"/>
                </a:solidFill>
                <a:latin typeface="Bahnschrift" panose="020B0502040204020203" pitchFamily="34" charset="0"/>
              </a:rPr>
              <a:t>•	Rule of Law</a:t>
            </a:r>
          </a:p>
          <a:p>
            <a:r>
              <a:rPr lang="en-150" sz="6800" dirty="0">
                <a:solidFill>
                  <a:schemeClr val="bg1"/>
                </a:solidFill>
                <a:latin typeface="Bahnschrift" panose="020B0502040204020203" pitchFamily="34" charset="0"/>
              </a:rPr>
              <a:t>•	Human rights</a:t>
            </a:r>
          </a:p>
        </p:txBody>
      </p:sp>
      <p:sp>
        <p:nvSpPr>
          <p:cNvPr id="3" name="Copyright information">
            <a:extLst>
              <a:ext uri="{FF2B5EF4-FFF2-40B4-BE49-F238E27FC236}">
                <a16:creationId xmlns:a16="http://schemas.microsoft.com/office/drawing/2014/main" id="{E5818B70-4A67-DEED-E2A9-28FEF1B04A47}"/>
              </a:ext>
              <a:ext uri="{C183D7F6-B498-43B3-948B-1728B52AA6E4}">
                <adec:decorative xmlns:adec="http://schemas.microsoft.com/office/drawing/2017/decorative" val="1"/>
              </a:ext>
            </a:extLst>
          </p:cNvPr>
          <p:cNvSpPr/>
          <p:nvPr/>
        </p:nvSpPr>
        <p:spPr>
          <a:xfrm>
            <a:off x="21557616" y="11782210"/>
            <a:ext cx="2718886" cy="338554"/>
          </a:xfrm>
          <a:prstGeom prst="rect">
            <a:avLst/>
          </a:prstGeom>
        </p:spPr>
        <p:txBody>
          <a:bodyPr wrap="none">
            <a:spAutoFit/>
          </a:bodyPr>
          <a:lstStyle/>
          <a:p>
            <a:r>
              <a:rPr lang="en-150" sz="1600" dirty="0">
                <a:solidFill>
                  <a:srgbClr val="FFFFFF"/>
                </a:solidFill>
                <a:latin typeface="Arial"/>
              </a:rPr>
              <a:t>© Adobe Stock, Jacob Lund</a:t>
            </a:r>
            <a:endParaRPr lang="en-150" sz="1600" dirty="0">
              <a:solidFill>
                <a:srgbClr val="FFFFFF"/>
              </a:solidFill>
              <a:latin typeface="Bahnschrift SemiBold" panose="020B0502040204020203" pitchFamily="34" charset="0"/>
            </a:endParaRPr>
          </a:p>
        </p:txBody>
      </p:sp>
    </p:spTree>
    <p:extLst>
      <p:ext uri="{BB962C8B-B14F-4D97-AF65-F5344CB8AC3E}">
        <p14:creationId xmlns:p14="http://schemas.microsoft.com/office/powerpoint/2010/main" val="3025807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00" fill="hold"/>
                                        <p:tgtEl>
                                          <p:spTgt spid="11"/>
                                        </p:tgtEl>
                                        <p:attrNameLst>
                                          <p:attrName>ppt_x</p:attrName>
                                        </p:attrNameLst>
                                      </p:cBhvr>
                                      <p:tavLst>
                                        <p:tav tm="0">
                                          <p:val>
                                            <p:strVal val="#ppt_x"/>
                                          </p:val>
                                        </p:tav>
                                        <p:tav tm="100000">
                                          <p:val>
                                            <p:strVal val="#ppt_x"/>
                                          </p:val>
                                        </p:tav>
                                      </p:tavLst>
                                    </p:anim>
                                    <p:anim calcmode="lin" valueType="num">
                                      <p:cBhvr additive="base">
                                        <p:cTn id="12" dur="2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7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ctrTitle" idx="4294967295"/>
          </p:nvPr>
        </p:nvSpPr>
        <p:spPr>
          <a:xfrm>
            <a:off x="0" y="-6016625"/>
            <a:ext cx="24479250" cy="2998787"/>
          </a:xfrm>
          <a:prstGeom prst="rect">
            <a:avLst/>
          </a:prstGeom>
        </p:spPr>
        <p:txBody>
          <a:bodyPr>
            <a:noAutofit/>
          </a:bodyPr>
          <a:lstStyle/>
          <a:p>
            <a:pPr algn="l"/>
            <a:r>
              <a:rPr lang="en-150" sz="12000" dirty="0">
                <a:solidFill>
                  <a:schemeClr val="bg1"/>
                </a:solidFill>
                <a:latin typeface="Bahnschrift bold" panose="020B0502040204020203" pitchFamily="34" charset="0"/>
              </a:rPr>
              <a:t>The EU consists of 27 Member States</a:t>
            </a:r>
          </a:p>
        </p:txBody>
      </p:sp>
      <p:sp>
        <p:nvSpPr>
          <p:cNvPr id="4" name="Title">
            <a:extLst>
              <a:ext uri="{FF2B5EF4-FFF2-40B4-BE49-F238E27FC236}">
                <a16:creationId xmlns:a16="http://schemas.microsoft.com/office/drawing/2014/main" id="{C7D052FD-CE93-1941-EDE9-991EFE6417C2}"/>
              </a:ext>
            </a:extLst>
          </p:cNvPr>
          <p:cNvSpPr txBox="1">
            <a:spLocks/>
          </p:cNvSpPr>
          <p:nvPr/>
        </p:nvSpPr>
        <p:spPr>
          <a:xfrm>
            <a:off x="518968" y="4257788"/>
            <a:ext cx="11199483" cy="2999152"/>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n-150" sz="12000" dirty="0">
                <a:solidFill>
                  <a:schemeClr val="bg1"/>
                </a:solidFill>
                <a:latin typeface="Bahnschrift bold" panose="020B0502040204020203" pitchFamily="34" charset="0"/>
              </a:rPr>
              <a:t>Many countries,</a:t>
            </a:r>
            <a:br>
              <a:rPr lang="en-150" sz="12000" dirty="0">
                <a:solidFill>
                  <a:schemeClr val="bg1"/>
                </a:solidFill>
                <a:latin typeface="Bahnschrift bold" panose="020B0502040204020203" pitchFamily="34" charset="0"/>
              </a:rPr>
            </a:br>
            <a:r>
              <a:rPr lang="en-150" sz="12000" dirty="0">
                <a:solidFill>
                  <a:schemeClr val="bg1"/>
                </a:solidFill>
                <a:latin typeface="Bahnschrift bold" panose="020B0502040204020203" pitchFamily="34" charset="0"/>
              </a:rPr>
              <a:t>few limits</a:t>
            </a:r>
          </a:p>
        </p:txBody>
      </p:sp>
      <p:sp>
        <p:nvSpPr>
          <p:cNvPr id="6" name="Subtitle">
            <a:extLst>
              <a:ext uri="{FF2B5EF4-FFF2-40B4-BE49-F238E27FC236}">
                <a16:creationId xmlns:a16="http://schemas.microsoft.com/office/drawing/2014/main" id="{CB24CC7D-4877-9708-57BB-600C9603BCF1}"/>
              </a:ext>
            </a:extLst>
          </p:cNvPr>
          <p:cNvSpPr txBox="1">
            <a:spLocks/>
          </p:cNvSpPr>
          <p:nvPr/>
        </p:nvSpPr>
        <p:spPr>
          <a:xfrm>
            <a:off x="486310" y="7556985"/>
            <a:ext cx="8135176" cy="1857879"/>
          </a:xfrm>
          <a:prstGeom prst="rect">
            <a:avLst/>
          </a:prstGeom>
        </p:spPr>
        <p:txBody>
          <a:bodyPr vert="horz" lIns="91440" tIns="45720" rIns="91440" bIns="45720" rtlCol="0">
            <a:noAutofit/>
          </a:bodyPr>
          <a:lstStyle>
            <a:lvl1pPr marL="0" indent="0" algn="ctr" defTabSz="1823954" rtl="0" eaLnBrk="1" latinLnBrk="0" hangingPunct="1">
              <a:lnSpc>
                <a:spcPct val="90000"/>
              </a:lnSpc>
              <a:spcBef>
                <a:spcPts val="1995"/>
              </a:spcBef>
              <a:buFont typeface="Arial" panose="020B0604020202020204" pitchFamily="34" charset="0"/>
              <a:buNone/>
              <a:defRPr sz="4787" kern="1200">
                <a:solidFill>
                  <a:schemeClr val="tx1"/>
                </a:solidFill>
                <a:latin typeface="+mn-lt"/>
                <a:ea typeface="+mn-ea"/>
                <a:cs typeface="+mn-cs"/>
              </a:defRPr>
            </a:lvl1pPr>
            <a:lvl2pPr marL="911977" indent="0" algn="ctr" defTabSz="1823954" rtl="0" eaLnBrk="1" latinLnBrk="0" hangingPunct="1">
              <a:lnSpc>
                <a:spcPct val="90000"/>
              </a:lnSpc>
              <a:spcBef>
                <a:spcPts val="997"/>
              </a:spcBef>
              <a:buFont typeface="Arial" panose="020B0604020202020204" pitchFamily="34" charset="0"/>
              <a:buNone/>
              <a:defRPr sz="3989" kern="1200">
                <a:solidFill>
                  <a:schemeClr val="tx1"/>
                </a:solidFill>
                <a:latin typeface="+mn-lt"/>
                <a:ea typeface="+mn-ea"/>
                <a:cs typeface="+mn-cs"/>
              </a:defRPr>
            </a:lvl2pPr>
            <a:lvl3pPr marL="1823954" indent="0" algn="ctr" defTabSz="1823954" rtl="0" eaLnBrk="1" latinLnBrk="0" hangingPunct="1">
              <a:lnSpc>
                <a:spcPct val="90000"/>
              </a:lnSpc>
              <a:spcBef>
                <a:spcPts val="997"/>
              </a:spcBef>
              <a:buFont typeface="Arial" panose="020B0604020202020204" pitchFamily="34" charset="0"/>
              <a:buNone/>
              <a:defRPr sz="3590" kern="1200">
                <a:solidFill>
                  <a:schemeClr val="tx1"/>
                </a:solidFill>
                <a:latin typeface="+mn-lt"/>
                <a:ea typeface="+mn-ea"/>
                <a:cs typeface="+mn-cs"/>
              </a:defRPr>
            </a:lvl3pPr>
            <a:lvl4pPr marL="273593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4pPr>
            <a:lvl5pPr marL="3647907"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5pPr>
            <a:lvl6pPr marL="4559884"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6pPr>
            <a:lvl7pPr marL="547186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7pPr>
            <a:lvl8pPr marL="6383838"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8pPr>
            <a:lvl9pPr marL="7295815"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9pPr>
          </a:lstStyle>
          <a:p>
            <a:pPr algn="l">
              <a:lnSpc>
                <a:spcPct val="70000"/>
              </a:lnSpc>
            </a:pPr>
            <a:r>
              <a:rPr lang="en-150" sz="7200" dirty="0">
                <a:solidFill>
                  <a:srgbClr val="243C7C"/>
                </a:solidFill>
                <a:latin typeface="Bahnschrift SemiLight SemiConde" panose="020B0502040204020203" pitchFamily="34" charset="0"/>
              </a:rPr>
              <a:t>The EU consists</a:t>
            </a:r>
          </a:p>
          <a:p>
            <a:pPr algn="l">
              <a:lnSpc>
                <a:spcPct val="70000"/>
              </a:lnSpc>
            </a:pPr>
            <a:r>
              <a:rPr lang="en-150" sz="7200" dirty="0">
                <a:solidFill>
                  <a:srgbClr val="243C7C"/>
                </a:solidFill>
                <a:latin typeface="Bahnschrift SemiLight SemiConde" panose="020B0502040204020203" pitchFamily="34" charset="0"/>
              </a:rPr>
              <a:t>of </a:t>
            </a:r>
            <a:r>
              <a:rPr lang="en-150" sz="7200" dirty="0">
                <a:solidFill>
                  <a:srgbClr val="243C7C"/>
                </a:solidFill>
                <a:latin typeface="Bahnschrift bold" panose="020B0502040204020203" pitchFamily="34" charset="0"/>
              </a:rPr>
              <a:t>27</a:t>
            </a:r>
            <a:r>
              <a:rPr lang="en-150" sz="7200" dirty="0">
                <a:solidFill>
                  <a:srgbClr val="243C7C"/>
                </a:solidFill>
                <a:latin typeface="Bahnschrift SemiLight SemiConde" panose="020B0502040204020203" pitchFamily="34" charset="0"/>
              </a:rPr>
              <a:t> Member states</a:t>
            </a:r>
          </a:p>
        </p:txBody>
      </p:sp>
      <p:sp>
        <p:nvSpPr>
          <p:cNvPr id="8" name="Text 1"/>
          <p:cNvSpPr/>
          <p:nvPr/>
        </p:nvSpPr>
        <p:spPr>
          <a:xfrm>
            <a:off x="622505" y="9699321"/>
            <a:ext cx="10502695" cy="1384995"/>
          </a:xfrm>
          <a:prstGeom prst="rect">
            <a:avLst/>
          </a:prstGeom>
        </p:spPr>
        <p:txBody>
          <a:bodyPr wrap="square">
            <a:spAutoFit/>
          </a:bodyPr>
          <a:lstStyle/>
          <a:p>
            <a:r>
              <a:rPr lang="en-150" sz="2800" b="1" dirty="0">
                <a:solidFill>
                  <a:schemeClr val="bg1"/>
                </a:solidFill>
                <a:latin typeface="Bahnschrift" panose="020B0502040204020203" pitchFamily="34" charset="0"/>
              </a:rPr>
              <a:t>In addition to the 27 Member States, Iceland, Liechtenstein, Norway and Switzerland</a:t>
            </a:r>
            <a:r>
              <a:rPr lang="en-150" sz="2800" dirty="0">
                <a:solidFill>
                  <a:schemeClr val="bg1"/>
                </a:solidFill>
                <a:latin typeface="Bahnschrift" panose="020B0502040204020203" pitchFamily="34" charset="0"/>
              </a:rPr>
              <a:t> are part of </a:t>
            </a:r>
            <a:r>
              <a:rPr lang="en-150" sz="2800" dirty="0">
                <a:solidFill>
                  <a:schemeClr val="bg1"/>
                </a:solidFill>
                <a:latin typeface="Bahnschrift bold" panose="020B0502040204020203" pitchFamily="34" charset="0"/>
              </a:rPr>
              <a:t>the European Single Market</a:t>
            </a:r>
            <a:r>
              <a:rPr lang="en-150" sz="2800" dirty="0">
                <a:solidFill>
                  <a:schemeClr val="bg1"/>
                </a:solidFill>
                <a:latin typeface="Bahnschrift" panose="020B0502040204020203" pitchFamily="34" charset="0"/>
              </a:rPr>
              <a:t>. </a:t>
            </a:r>
          </a:p>
          <a:p>
            <a:endParaRPr lang="en-150" sz="2800" dirty="0">
              <a:solidFill>
                <a:schemeClr val="bg1"/>
              </a:solidFill>
              <a:latin typeface="Bahnschrift" panose="020B0502040204020203" pitchFamily="34" charset="0"/>
            </a:endParaRPr>
          </a:p>
        </p:txBody>
      </p:sp>
      <p:sp>
        <p:nvSpPr>
          <p:cNvPr id="22" name="Text 2"/>
          <p:cNvSpPr/>
          <p:nvPr/>
        </p:nvSpPr>
        <p:spPr>
          <a:xfrm>
            <a:off x="611620" y="10608701"/>
            <a:ext cx="10687751" cy="954107"/>
          </a:xfrm>
          <a:prstGeom prst="rect">
            <a:avLst/>
          </a:prstGeom>
        </p:spPr>
        <p:txBody>
          <a:bodyPr wrap="square">
            <a:spAutoFit/>
          </a:bodyPr>
          <a:lstStyle/>
          <a:p>
            <a:r>
              <a:rPr lang="en-150" sz="2800" dirty="0">
                <a:solidFill>
                  <a:schemeClr val="bg1"/>
                </a:solidFill>
                <a:latin typeface="Bahnschrift" panose="020B0502040204020203" pitchFamily="34" charset="0"/>
              </a:rPr>
              <a:t>The </a:t>
            </a:r>
            <a:r>
              <a:rPr lang="en-150" sz="2800" b="1" dirty="0">
                <a:solidFill>
                  <a:schemeClr val="bg1"/>
                </a:solidFill>
                <a:latin typeface="Bahnschrift" panose="020B0502040204020203" pitchFamily="34" charset="0"/>
              </a:rPr>
              <a:t>Schengen area</a:t>
            </a:r>
            <a:r>
              <a:rPr lang="en-150" sz="2800" dirty="0">
                <a:solidFill>
                  <a:schemeClr val="bg1"/>
                </a:solidFill>
                <a:latin typeface="Bahnschrift" panose="020B0502040204020203" pitchFamily="34" charset="0"/>
              </a:rPr>
              <a:t> brings together 23 EU and 4 non-EU countries that have abolished passport controls at their borders. </a:t>
            </a:r>
          </a:p>
        </p:txBody>
      </p:sp>
      <p:pic>
        <p:nvPicPr>
          <p:cNvPr id="10" name="Illustration" descr="A map showing all 27 Schengen area countri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414" y="58467"/>
            <a:ext cx="24319089" cy="13679488"/>
          </a:xfrm>
          <a:prstGeom prst="rect">
            <a:avLst/>
          </a:prstGeom>
        </p:spPr>
      </p:pic>
    </p:spTree>
    <p:extLst>
      <p:ext uri="{BB962C8B-B14F-4D97-AF65-F5344CB8AC3E}">
        <p14:creationId xmlns:p14="http://schemas.microsoft.com/office/powerpoint/2010/main" val="305828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200" fill="hold"/>
                                        <p:tgtEl>
                                          <p:spTgt spid="8"/>
                                        </p:tgtEl>
                                        <p:attrNameLst>
                                          <p:attrName>ppt_x</p:attrName>
                                        </p:attrNameLst>
                                      </p:cBhvr>
                                      <p:tavLst>
                                        <p:tav tm="0">
                                          <p:val>
                                            <p:strVal val="#ppt_x"/>
                                          </p:val>
                                        </p:tav>
                                        <p:tav tm="100000">
                                          <p:val>
                                            <p:strVal val="#ppt_x"/>
                                          </p:val>
                                        </p:tav>
                                      </p:tavLst>
                                    </p:anim>
                                    <p:anim calcmode="lin" valueType="num">
                                      <p:cBhvr additive="base">
                                        <p:cTn id="15" dur="200" fill="hold"/>
                                        <p:tgtEl>
                                          <p:spTgt spid="8"/>
                                        </p:tgtEl>
                                        <p:attrNameLst>
                                          <p:attrName>ppt_y</p:attrName>
                                        </p:attrNameLst>
                                      </p:cBhvr>
                                      <p:tavLst>
                                        <p:tav tm="0">
                                          <p:val>
                                            <p:strVal val="1+#ppt_h/2"/>
                                          </p:val>
                                        </p:tav>
                                        <p:tav tm="100000">
                                          <p:val>
                                            <p:strVal val="#ppt_y"/>
                                          </p:val>
                                        </p:tav>
                                      </p:tavLst>
                                    </p:anim>
                                  </p:childTnLst>
                                </p:cTn>
                              </p:par>
                            </p:childTnLst>
                          </p:cTn>
                        </p:par>
                        <p:par>
                          <p:cTn id="16" fill="hold">
                            <p:stCondLst>
                              <p:cond delay="700"/>
                            </p:stCondLst>
                            <p:childTnLst>
                              <p:par>
                                <p:cTn id="17" presetID="2" presetClass="entr" presetSubtype="4"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200" fill="hold"/>
                                        <p:tgtEl>
                                          <p:spTgt spid="22"/>
                                        </p:tgtEl>
                                        <p:attrNameLst>
                                          <p:attrName>ppt_x</p:attrName>
                                        </p:attrNameLst>
                                      </p:cBhvr>
                                      <p:tavLst>
                                        <p:tav tm="0">
                                          <p:val>
                                            <p:strVal val="#ppt_x"/>
                                          </p:val>
                                        </p:tav>
                                        <p:tav tm="100000">
                                          <p:val>
                                            <p:strVal val="#ppt_x"/>
                                          </p:val>
                                        </p:tav>
                                      </p:tavLst>
                                    </p:anim>
                                    <p:anim calcmode="lin" valueType="num">
                                      <p:cBhvr additive="base">
                                        <p:cTn id="20" dur="200" fill="hold"/>
                                        <p:tgtEl>
                                          <p:spTgt spid="22"/>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ctrTitle" idx="4294967295"/>
          </p:nvPr>
        </p:nvSpPr>
        <p:spPr>
          <a:xfrm>
            <a:off x="0" y="-4679950"/>
            <a:ext cx="24591963" cy="2998787"/>
          </a:xfrm>
          <a:prstGeom prst="rect">
            <a:avLst/>
          </a:prstGeom>
        </p:spPr>
        <p:txBody>
          <a:bodyPr>
            <a:noAutofit/>
          </a:bodyPr>
          <a:lstStyle/>
          <a:p>
            <a:pPr algn="l"/>
            <a:r>
              <a:rPr lang="en-150" sz="12000" dirty="0">
                <a:solidFill>
                  <a:schemeClr val="bg1"/>
                </a:solidFill>
                <a:latin typeface="Bahnschrift bold" panose="020B0502040204020203" pitchFamily="34" charset="0"/>
              </a:rPr>
              <a:t>European integration in 1958: 6 countries sign the Treaty of Rome</a:t>
            </a:r>
          </a:p>
        </p:txBody>
      </p:sp>
      <p:sp>
        <p:nvSpPr>
          <p:cNvPr id="4" name="Title">
            <a:extLst>
              <a:ext uri="{FF2B5EF4-FFF2-40B4-BE49-F238E27FC236}">
                <a16:creationId xmlns:a16="http://schemas.microsoft.com/office/drawing/2014/main" id="{078250A1-BD6A-29C9-B8BD-346B29030076}"/>
              </a:ext>
            </a:extLst>
          </p:cNvPr>
          <p:cNvSpPr txBox="1">
            <a:spLocks/>
          </p:cNvSpPr>
          <p:nvPr/>
        </p:nvSpPr>
        <p:spPr>
          <a:xfrm>
            <a:off x="518968" y="4649672"/>
            <a:ext cx="8559717" cy="2999152"/>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n-150" sz="12000" dirty="0">
                <a:solidFill>
                  <a:schemeClr val="bg1"/>
                </a:solidFill>
                <a:latin typeface="Bahnschrift bold" panose="020B0502040204020203" pitchFamily="34" charset="0"/>
              </a:rPr>
              <a:t>European</a:t>
            </a:r>
            <a:br>
              <a:rPr lang="en-150" sz="12000" dirty="0">
                <a:solidFill>
                  <a:schemeClr val="bg1"/>
                </a:solidFill>
                <a:latin typeface="Bahnschrift bold" panose="020B0502040204020203" pitchFamily="34" charset="0"/>
              </a:rPr>
            </a:br>
            <a:r>
              <a:rPr lang="en-150" sz="12000" dirty="0">
                <a:solidFill>
                  <a:schemeClr val="bg1"/>
                </a:solidFill>
                <a:latin typeface="Bahnschrift bold" panose="020B0502040204020203" pitchFamily="34" charset="0"/>
              </a:rPr>
              <a:t>integration</a:t>
            </a:r>
          </a:p>
        </p:txBody>
      </p:sp>
      <p:sp>
        <p:nvSpPr>
          <p:cNvPr id="3" name="Date"/>
          <p:cNvSpPr>
            <a:spLocks noGrp="1"/>
          </p:cNvSpPr>
          <p:nvPr>
            <p:ph type="subTitle" idx="4294967295"/>
          </p:nvPr>
        </p:nvSpPr>
        <p:spPr>
          <a:xfrm>
            <a:off x="522512" y="8113713"/>
            <a:ext cx="3355975" cy="1122362"/>
          </a:xfrm>
          <a:prstGeom prst="rect">
            <a:avLst/>
          </a:prstGeom>
        </p:spPr>
        <p:txBody>
          <a:bodyPr>
            <a:noAutofit/>
          </a:bodyPr>
          <a:lstStyle/>
          <a:p>
            <a:pPr marL="0" indent="0" algn="l">
              <a:lnSpc>
                <a:spcPct val="70000"/>
              </a:lnSpc>
              <a:buNone/>
            </a:pPr>
            <a:r>
              <a:rPr lang="en-150" sz="12000" dirty="0">
                <a:solidFill>
                  <a:srgbClr val="243C7C"/>
                </a:solidFill>
                <a:latin typeface="Bahnschrift bold" panose="020B0502040204020203" pitchFamily="34" charset="0"/>
              </a:rPr>
              <a:t>1958</a:t>
            </a:r>
          </a:p>
        </p:txBody>
      </p:sp>
      <p:sp>
        <p:nvSpPr>
          <p:cNvPr id="24" name="Text"/>
          <p:cNvSpPr/>
          <p:nvPr/>
        </p:nvSpPr>
        <p:spPr>
          <a:xfrm>
            <a:off x="611620" y="9535026"/>
            <a:ext cx="9207295" cy="1384995"/>
          </a:xfrm>
          <a:prstGeom prst="rect">
            <a:avLst/>
          </a:prstGeom>
        </p:spPr>
        <p:txBody>
          <a:bodyPr wrap="square">
            <a:spAutoFit/>
          </a:bodyPr>
          <a:lstStyle/>
          <a:p>
            <a:r>
              <a:rPr lang="en-150" sz="2800" dirty="0">
                <a:solidFill>
                  <a:schemeClr val="bg1"/>
                </a:solidFill>
                <a:latin typeface="Bahnschrift" panose="020B0502040204020203" pitchFamily="34" charset="0"/>
              </a:rPr>
              <a:t>In 1958, 6 countries founded the European Community with the Treaty of Rome. Their aim was to ensure peace and liberty and to foster economic progress.</a:t>
            </a:r>
          </a:p>
        </p:txBody>
      </p:sp>
      <p:pic>
        <p:nvPicPr>
          <p:cNvPr id="6" name="Illustration" descr="A map of Europe showing the EU Member States in 1958: Belgium, Germany, France, Italy, Luxembourg, and the Netherland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8704" y="-77668"/>
            <a:ext cx="24319088" cy="13679487"/>
          </a:xfrm>
          <a:prstGeom prst="rect">
            <a:avLst/>
          </a:prstGeom>
        </p:spPr>
      </p:pic>
    </p:spTree>
    <p:extLst>
      <p:ext uri="{BB962C8B-B14F-4D97-AF65-F5344CB8AC3E}">
        <p14:creationId xmlns:p14="http://schemas.microsoft.com/office/powerpoint/2010/main" val="10375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childTnLst>
                                </p:cTn>
                              </p:par>
                            </p:childTnLst>
                          </p:cTn>
                        </p:par>
                        <p:par>
                          <p:cTn id="8" fill="hold">
                            <p:stCondLst>
                              <p:cond delay="300"/>
                            </p:stCondLst>
                            <p:childTnLst>
                              <p:par>
                                <p:cTn id="9" presetID="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200" fill="hold"/>
                                        <p:tgtEl>
                                          <p:spTgt spid="24"/>
                                        </p:tgtEl>
                                        <p:attrNameLst>
                                          <p:attrName>ppt_x</p:attrName>
                                        </p:attrNameLst>
                                      </p:cBhvr>
                                      <p:tavLst>
                                        <p:tav tm="0">
                                          <p:val>
                                            <p:strVal val="#ppt_x"/>
                                          </p:val>
                                        </p:tav>
                                        <p:tav tm="100000">
                                          <p:val>
                                            <p:strVal val="#ppt_x"/>
                                          </p:val>
                                        </p:tav>
                                      </p:tavLst>
                                    </p:anim>
                                    <p:anim calcmode="lin" valueType="num">
                                      <p:cBhvr additive="base">
                                        <p:cTn id="12" dur="200" fill="hold"/>
                                        <p:tgtEl>
                                          <p:spTgt spid="2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grpId="1" nodeType="afterEffect">
                                  <p:stCondLst>
                                    <p:cond delay="0"/>
                                  </p:stCondLst>
                                  <p:iterate type="lt">
                                    <p:tmPct val="0"/>
                                  </p:iterate>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1" build="p"/>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ctrTitle" idx="4294967295"/>
          </p:nvPr>
        </p:nvSpPr>
        <p:spPr>
          <a:xfrm>
            <a:off x="0" y="-5097463"/>
            <a:ext cx="20607338" cy="2998788"/>
          </a:xfrm>
          <a:prstGeom prst="rect">
            <a:avLst/>
          </a:prstGeom>
        </p:spPr>
        <p:txBody>
          <a:bodyPr>
            <a:noAutofit/>
          </a:bodyPr>
          <a:lstStyle/>
          <a:p>
            <a:pPr algn="l"/>
            <a:r>
              <a:rPr lang="en-150" sz="8800" dirty="0">
                <a:solidFill>
                  <a:schemeClr val="bg1"/>
                </a:solidFill>
                <a:latin typeface="Bahnschrift bold" panose="020B0502040204020203" pitchFamily="34" charset="0"/>
              </a:rPr>
              <a:t>European integration in 1973: Denmark, Ireland and the United Kingdom</a:t>
            </a:r>
          </a:p>
        </p:txBody>
      </p:sp>
      <p:sp>
        <p:nvSpPr>
          <p:cNvPr id="3" name="Title">
            <a:extLst>
              <a:ext uri="{FF2B5EF4-FFF2-40B4-BE49-F238E27FC236}">
                <a16:creationId xmlns:a16="http://schemas.microsoft.com/office/drawing/2014/main" id="{5C115564-BD89-85F8-6C3E-FCA38B80BF95}"/>
              </a:ext>
            </a:extLst>
          </p:cNvPr>
          <p:cNvSpPr txBox="1">
            <a:spLocks/>
          </p:cNvSpPr>
          <p:nvPr/>
        </p:nvSpPr>
        <p:spPr>
          <a:xfrm>
            <a:off x="518968" y="4682329"/>
            <a:ext cx="8625031" cy="2999152"/>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n-150" sz="12000" dirty="0">
                <a:solidFill>
                  <a:schemeClr val="bg1"/>
                </a:solidFill>
                <a:latin typeface="Bahnschrift bold" panose="020B0502040204020203" pitchFamily="34" charset="0"/>
              </a:rPr>
              <a:t>European</a:t>
            </a:r>
            <a:br>
              <a:rPr lang="en-150" sz="12000" dirty="0">
                <a:solidFill>
                  <a:schemeClr val="bg1"/>
                </a:solidFill>
                <a:latin typeface="Bahnschrift bold" panose="020B0502040204020203" pitchFamily="34" charset="0"/>
              </a:rPr>
            </a:br>
            <a:r>
              <a:rPr lang="en-150" sz="12000" dirty="0">
                <a:solidFill>
                  <a:schemeClr val="bg1"/>
                </a:solidFill>
                <a:latin typeface="Bahnschrift bold" panose="020B0502040204020203" pitchFamily="34" charset="0"/>
              </a:rPr>
              <a:t>integration</a:t>
            </a:r>
          </a:p>
        </p:txBody>
      </p:sp>
      <p:sp>
        <p:nvSpPr>
          <p:cNvPr id="22" name="Date"/>
          <p:cNvSpPr txBox="1">
            <a:spLocks/>
          </p:cNvSpPr>
          <p:nvPr/>
        </p:nvSpPr>
        <p:spPr>
          <a:xfrm>
            <a:off x="486310" y="8070278"/>
            <a:ext cx="3356348" cy="1121875"/>
          </a:xfrm>
          <a:prstGeom prst="rect">
            <a:avLst/>
          </a:prstGeom>
        </p:spPr>
        <p:txBody>
          <a:bodyPr vert="horz" lIns="91440" tIns="45720" rIns="91440" bIns="45720" rtlCol="0">
            <a:noAutofit/>
          </a:bodyPr>
          <a:lstStyle>
            <a:lvl1pPr marL="0" indent="0" algn="ctr" defTabSz="1823954" rtl="0" eaLnBrk="1" latinLnBrk="0" hangingPunct="1">
              <a:lnSpc>
                <a:spcPct val="90000"/>
              </a:lnSpc>
              <a:spcBef>
                <a:spcPts val="1995"/>
              </a:spcBef>
              <a:buFont typeface="Arial" panose="020B0604020202020204" pitchFamily="34" charset="0"/>
              <a:buNone/>
              <a:defRPr sz="4787" kern="1200">
                <a:solidFill>
                  <a:schemeClr val="tx1"/>
                </a:solidFill>
                <a:latin typeface="+mn-lt"/>
                <a:ea typeface="+mn-ea"/>
                <a:cs typeface="+mn-cs"/>
              </a:defRPr>
            </a:lvl1pPr>
            <a:lvl2pPr marL="911977" indent="0" algn="ctr" defTabSz="1823954" rtl="0" eaLnBrk="1" latinLnBrk="0" hangingPunct="1">
              <a:lnSpc>
                <a:spcPct val="90000"/>
              </a:lnSpc>
              <a:spcBef>
                <a:spcPts val="997"/>
              </a:spcBef>
              <a:buFont typeface="Arial" panose="020B0604020202020204" pitchFamily="34" charset="0"/>
              <a:buNone/>
              <a:defRPr sz="3989" kern="1200">
                <a:solidFill>
                  <a:schemeClr val="tx1"/>
                </a:solidFill>
                <a:latin typeface="+mn-lt"/>
                <a:ea typeface="+mn-ea"/>
                <a:cs typeface="+mn-cs"/>
              </a:defRPr>
            </a:lvl2pPr>
            <a:lvl3pPr marL="1823954" indent="0" algn="ctr" defTabSz="1823954" rtl="0" eaLnBrk="1" latinLnBrk="0" hangingPunct="1">
              <a:lnSpc>
                <a:spcPct val="90000"/>
              </a:lnSpc>
              <a:spcBef>
                <a:spcPts val="997"/>
              </a:spcBef>
              <a:buFont typeface="Arial" panose="020B0604020202020204" pitchFamily="34" charset="0"/>
              <a:buNone/>
              <a:defRPr sz="3590" kern="1200">
                <a:solidFill>
                  <a:schemeClr val="tx1"/>
                </a:solidFill>
                <a:latin typeface="+mn-lt"/>
                <a:ea typeface="+mn-ea"/>
                <a:cs typeface="+mn-cs"/>
              </a:defRPr>
            </a:lvl3pPr>
            <a:lvl4pPr marL="273593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4pPr>
            <a:lvl5pPr marL="3647907"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5pPr>
            <a:lvl6pPr marL="4559884"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6pPr>
            <a:lvl7pPr marL="547186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7pPr>
            <a:lvl8pPr marL="6383838"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8pPr>
            <a:lvl9pPr marL="7295815"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9pPr>
          </a:lstStyle>
          <a:p>
            <a:pPr algn="l">
              <a:lnSpc>
                <a:spcPct val="70000"/>
              </a:lnSpc>
            </a:pPr>
            <a:r>
              <a:rPr lang="en-150" sz="12000" dirty="0">
                <a:solidFill>
                  <a:srgbClr val="243C7C"/>
                </a:solidFill>
                <a:latin typeface="Bahnschrift bold" panose="020B0502040204020203" pitchFamily="34" charset="0"/>
              </a:rPr>
              <a:t>1973</a:t>
            </a:r>
          </a:p>
        </p:txBody>
      </p:sp>
      <p:sp>
        <p:nvSpPr>
          <p:cNvPr id="25" name="Text"/>
          <p:cNvSpPr/>
          <p:nvPr/>
        </p:nvSpPr>
        <p:spPr>
          <a:xfrm>
            <a:off x="600735" y="9524141"/>
            <a:ext cx="9207295" cy="954107"/>
          </a:xfrm>
          <a:prstGeom prst="rect">
            <a:avLst/>
          </a:prstGeom>
        </p:spPr>
        <p:txBody>
          <a:bodyPr wrap="square">
            <a:spAutoFit/>
          </a:bodyPr>
          <a:lstStyle/>
          <a:p>
            <a:r>
              <a:rPr lang="en-150" sz="2800" dirty="0">
                <a:solidFill>
                  <a:schemeClr val="bg1"/>
                </a:solidFill>
                <a:latin typeface="Bahnschrift" panose="020B0502040204020203" pitchFamily="34" charset="0"/>
              </a:rPr>
              <a:t>In 1973, Denmark, Ireland and the United Kingdom* joined the Community.</a:t>
            </a:r>
          </a:p>
        </p:txBody>
      </p:sp>
      <p:sp>
        <p:nvSpPr>
          <p:cNvPr id="4" name="Note"/>
          <p:cNvSpPr/>
          <p:nvPr/>
        </p:nvSpPr>
        <p:spPr>
          <a:xfrm>
            <a:off x="622505" y="11525935"/>
            <a:ext cx="5759910" cy="369332"/>
          </a:xfrm>
          <a:prstGeom prst="rect">
            <a:avLst/>
          </a:prstGeom>
        </p:spPr>
        <p:txBody>
          <a:bodyPr wrap="none">
            <a:spAutoFit/>
          </a:bodyPr>
          <a:lstStyle/>
          <a:p>
            <a:r>
              <a:rPr lang="en-150" dirty="0">
                <a:solidFill>
                  <a:schemeClr val="bg1"/>
                </a:solidFill>
                <a:latin typeface="Bahnschrift" panose="020B0502040204020203" pitchFamily="34" charset="0"/>
              </a:rPr>
              <a:t>* The United Kingdom left the European Union in 2020 </a:t>
            </a:r>
          </a:p>
        </p:txBody>
      </p:sp>
      <p:pic>
        <p:nvPicPr>
          <p:cNvPr id="27" name="Illustration" descr="A map of Europe showing the EU Member States in 1973: Belgium, Germany, France, Italy, Luxembourg, the Netherlands, Denmark, Ireland, and the United Kingdo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786" y="-76981"/>
            <a:ext cx="24319088" cy="13679487"/>
          </a:xfrm>
          <a:prstGeom prst="rect">
            <a:avLst/>
          </a:prstGeom>
        </p:spPr>
      </p:pic>
    </p:spTree>
    <p:extLst>
      <p:ext uri="{BB962C8B-B14F-4D97-AF65-F5344CB8AC3E}">
        <p14:creationId xmlns:p14="http://schemas.microsoft.com/office/powerpoint/2010/main" val="73051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withEffect">
                                  <p:stCondLst>
                                    <p:cond delay="0"/>
                                  </p:stCondLst>
                                  <p:iterate type="lt">
                                    <p:tmPct val="0"/>
                                  </p:iterate>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300"/>
                                        <p:tgtEl>
                                          <p:spTgt spid="22">
                                            <p:txEl>
                                              <p:pRg st="0" end="0"/>
                                            </p:txEl>
                                          </p:spTgt>
                                        </p:tgtEl>
                                      </p:cBhvr>
                                    </p:animEffect>
                                  </p:childTnLst>
                                </p:cTn>
                              </p:par>
                            </p:childTnLst>
                          </p:cTn>
                        </p:par>
                        <p:par>
                          <p:cTn id="8" fill="hold">
                            <p:stCondLst>
                              <p:cond delay="300"/>
                            </p:stCondLst>
                            <p:childTnLst>
                              <p:par>
                                <p:cTn id="9" presetID="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200" fill="hold"/>
                                        <p:tgtEl>
                                          <p:spTgt spid="25"/>
                                        </p:tgtEl>
                                        <p:attrNameLst>
                                          <p:attrName>ppt_x</p:attrName>
                                        </p:attrNameLst>
                                      </p:cBhvr>
                                      <p:tavLst>
                                        <p:tav tm="0">
                                          <p:val>
                                            <p:strVal val="#ppt_x"/>
                                          </p:val>
                                        </p:tav>
                                        <p:tav tm="100000">
                                          <p:val>
                                            <p:strVal val="#ppt_x"/>
                                          </p:val>
                                        </p:tav>
                                      </p:tavLst>
                                    </p:anim>
                                    <p:anim calcmode="lin" valueType="num">
                                      <p:cBhvr additive="base">
                                        <p:cTn id="12" dur="200" fill="hold"/>
                                        <p:tgtEl>
                                          <p:spTgt spid="2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1" build="allAtOnce"/>
      <p:bldP spid="25"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p:cNvSpPr>
            <a:spLocks noGrp="1"/>
          </p:cNvSpPr>
          <p:nvPr>
            <p:ph type="ctrTitle" idx="4294967295"/>
          </p:nvPr>
        </p:nvSpPr>
        <p:spPr>
          <a:xfrm>
            <a:off x="-1547813" y="-5037138"/>
            <a:ext cx="26027063" cy="3000375"/>
          </a:xfrm>
          <a:prstGeom prst="rect">
            <a:avLst/>
          </a:prstGeom>
        </p:spPr>
        <p:txBody>
          <a:bodyPr>
            <a:noAutofit/>
          </a:bodyPr>
          <a:lstStyle/>
          <a:p>
            <a:pPr algn="l"/>
            <a:r>
              <a:rPr lang="en-150" sz="12000" dirty="0">
                <a:solidFill>
                  <a:schemeClr val="bg1"/>
                </a:solidFill>
                <a:latin typeface="Bahnschrift bold" panose="020B0502040204020203" pitchFamily="34" charset="0"/>
              </a:rPr>
              <a:t>European integration in 1981: Greece joins the EU</a:t>
            </a:r>
          </a:p>
        </p:txBody>
      </p:sp>
      <p:sp>
        <p:nvSpPr>
          <p:cNvPr id="3" name="Title">
            <a:extLst>
              <a:ext uri="{FF2B5EF4-FFF2-40B4-BE49-F238E27FC236}">
                <a16:creationId xmlns:a16="http://schemas.microsoft.com/office/drawing/2014/main" id="{D2DD8F28-CB5A-7F4A-D178-93F1D3BF472C}"/>
              </a:ext>
            </a:extLst>
          </p:cNvPr>
          <p:cNvSpPr txBox="1">
            <a:spLocks/>
          </p:cNvSpPr>
          <p:nvPr/>
        </p:nvSpPr>
        <p:spPr>
          <a:xfrm>
            <a:off x="518969" y="4649672"/>
            <a:ext cx="7906574" cy="2999152"/>
          </a:xfrm>
          <a:prstGeom prst="rect">
            <a:avLst/>
          </a:prstGeom>
        </p:spPr>
        <p:txBody>
          <a:bodyPr vert="horz" lIns="91440" tIns="45720" rIns="91440" bIns="45720" rtlCol="0" anchor="b">
            <a:noAutofit/>
          </a:bodyPr>
          <a:lstStyle>
            <a:lvl1pPr algn="ctr" defTabSz="1823954" rtl="0" eaLnBrk="1" latinLnBrk="0" hangingPunct="1">
              <a:lnSpc>
                <a:spcPct val="90000"/>
              </a:lnSpc>
              <a:spcBef>
                <a:spcPct val="0"/>
              </a:spcBef>
              <a:buNone/>
              <a:defRPr sz="11968" kern="1200">
                <a:solidFill>
                  <a:schemeClr val="tx1"/>
                </a:solidFill>
                <a:latin typeface="+mj-lt"/>
                <a:ea typeface="+mj-ea"/>
                <a:cs typeface="+mj-cs"/>
              </a:defRPr>
            </a:lvl1pPr>
          </a:lstStyle>
          <a:p>
            <a:pPr algn="l"/>
            <a:r>
              <a:rPr lang="en-150" sz="12000" dirty="0">
                <a:solidFill>
                  <a:schemeClr val="bg1"/>
                </a:solidFill>
                <a:latin typeface="Bahnschrift bold" panose="020B0502040204020203" pitchFamily="34" charset="0"/>
              </a:rPr>
              <a:t>European</a:t>
            </a:r>
            <a:br>
              <a:rPr lang="en-150" sz="12000" dirty="0">
                <a:solidFill>
                  <a:schemeClr val="bg1"/>
                </a:solidFill>
                <a:latin typeface="Bahnschrift bold" panose="020B0502040204020203" pitchFamily="34" charset="0"/>
              </a:rPr>
            </a:br>
            <a:r>
              <a:rPr lang="en-150" sz="12000" dirty="0">
                <a:solidFill>
                  <a:schemeClr val="bg1"/>
                </a:solidFill>
                <a:latin typeface="Bahnschrift bold" panose="020B0502040204020203" pitchFamily="34" charset="0"/>
              </a:rPr>
              <a:t>integration</a:t>
            </a:r>
          </a:p>
        </p:txBody>
      </p:sp>
      <p:sp>
        <p:nvSpPr>
          <p:cNvPr id="28" name="Date"/>
          <p:cNvSpPr txBox="1">
            <a:spLocks/>
          </p:cNvSpPr>
          <p:nvPr/>
        </p:nvSpPr>
        <p:spPr>
          <a:xfrm>
            <a:off x="508082" y="8026736"/>
            <a:ext cx="3356348" cy="1121875"/>
          </a:xfrm>
          <a:prstGeom prst="rect">
            <a:avLst/>
          </a:prstGeom>
        </p:spPr>
        <p:txBody>
          <a:bodyPr vert="horz" lIns="91440" tIns="45720" rIns="91440" bIns="45720" rtlCol="0">
            <a:noAutofit/>
          </a:bodyPr>
          <a:lstStyle>
            <a:lvl1pPr marL="0" indent="0" algn="ctr" defTabSz="1823954" rtl="0" eaLnBrk="1" latinLnBrk="0" hangingPunct="1">
              <a:lnSpc>
                <a:spcPct val="90000"/>
              </a:lnSpc>
              <a:spcBef>
                <a:spcPts val="1995"/>
              </a:spcBef>
              <a:buFont typeface="Arial" panose="020B0604020202020204" pitchFamily="34" charset="0"/>
              <a:buNone/>
              <a:defRPr sz="4787" kern="1200">
                <a:solidFill>
                  <a:schemeClr val="tx1"/>
                </a:solidFill>
                <a:latin typeface="+mn-lt"/>
                <a:ea typeface="+mn-ea"/>
                <a:cs typeface="+mn-cs"/>
              </a:defRPr>
            </a:lvl1pPr>
            <a:lvl2pPr marL="911977" indent="0" algn="ctr" defTabSz="1823954" rtl="0" eaLnBrk="1" latinLnBrk="0" hangingPunct="1">
              <a:lnSpc>
                <a:spcPct val="90000"/>
              </a:lnSpc>
              <a:spcBef>
                <a:spcPts val="997"/>
              </a:spcBef>
              <a:buFont typeface="Arial" panose="020B0604020202020204" pitchFamily="34" charset="0"/>
              <a:buNone/>
              <a:defRPr sz="3989" kern="1200">
                <a:solidFill>
                  <a:schemeClr val="tx1"/>
                </a:solidFill>
                <a:latin typeface="+mn-lt"/>
                <a:ea typeface="+mn-ea"/>
                <a:cs typeface="+mn-cs"/>
              </a:defRPr>
            </a:lvl2pPr>
            <a:lvl3pPr marL="1823954" indent="0" algn="ctr" defTabSz="1823954" rtl="0" eaLnBrk="1" latinLnBrk="0" hangingPunct="1">
              <a:lnSpc>
                <a:spcPct val="90000"/>
              </a:lnSpc>
              <a:spcBef>
                <a:spcPts val="997"/>
              </a:spcBef>
              <a:buFont typeface="Arial" panose="020B0604020202020204" pitchFamily="34" charset="0"/>
              <a:buNone/>
              <a:defRPr sz="3590" kern="1200">
                <a:solidFill>
                  <a:schemeClr val="tx1"/>
                </a:solidFill>
                <a:latin typeface="+mn-lt"/>
                <a:ea typeface="+mn-ea"/>
                <a:cs typeface="+mn-cs"/>
              </a:defRPr>
            </a:lvl3pPr>
            <a:lvl4pPr marL="273593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4pPr>
            <a:lvl5pPr marL="3647907"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5pPr>
            <a:lvl6pPr marL="4559884"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6pPr>
            <a:lvl7pPr marL="5471861"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7pPr>
            <a:lvl8pPr marL="6383838"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8pPr>
            <a:lvl9pPr marL="7295815" indent="0" algn="ctr" defTabSz="1823954" rtl="0" eaLnBrk="1" latinLnBrk="0" hangingPunct="1">
              <a:lnSpc>
                <a:spcPct val="90000"/>
              </a:lnSpc>
              <a:spcBef>
                <a:spcPts val="997"/>
              </a:spcBef>
              <a:buFont typeface="Arial" panose="020B0604020202020204" pitchFamily="34" charset="0"/>
              <a:buNone/>
              <a:defRPr sz="3192" kern="1200">
                <a:solidFill>
                  <a:schemeClr val="tx1"/>
                </a:solidFill>
                <a:latin typeface="+mn-lt"/>
                <a:ea typeface="+mn-ea"/>
                <a:cs typeface="+mn-cs"/>
              </a:defRPr>
            </a:lvl9pPr>
          </a:lstStyle>
          <a:p>
            <a:pPr algn="l">
              <a:lnSpc>
                <a:spcPct val="70000"/>
              </a:lnSpc>
            </a:pPr>
            <a:r>
              <a:rPr lang="en-150" sz="12000" dirty="0">
                <a:solidFill>
                  <a:srgbClr val="243C7C"/>
                </a:solidFill>
                <a:latin typeface="Bahnschrift bold" panose="020B0502040204020203" pitchFamily="34" charset="0"/>
              </a:rPr>
              <a:t>1981</a:t>
            </a:r>
          </a:p>
        </p:txBody>
      </p:sp>
      <p:sp>
        <p:nvSpPr>
          <p:cNvPr id="29" name="Text"/>
          <p:cNvSpPr/>
          <p:nvPr/>
        </p:nvSpPr>
        <p:spPr>
          <a:xfrm>
            <a:off x="589850" y="9513256"/>
            <a:ext cx="9207295" cy="954107"/>
          </a:xfrm>
          <a:prstGeom prst="rect">
            <a:avLst/>
          </a:prstGeom>
        </p:spPr>
        <p:txBody>
          <a:bodyPr wrap="square">
            <a:spAutoFit/>
          </a:bodyPr>
          <a:lstStyle/>
          <a:p>
            <a:r>
              <a:rPr lang="en-150" sz="2800" dirty="0">
                <a:solidFill>
                  <a:schemeClr val="bg1"/>
                </a:solidFill>
                <a:latin typeface="Bahnschrift" panose="020B0502040204020203" pitchFamily="34" charset="0"/>
              </a:rPr>
              <a:t>In </a:t>
            </a:r>
            <a:r>
              <a:rPr lang="en-150" sz="2800" b="1" dirty="0">
                <a:solidFill>
                  <a:schemeClr val="bg1"/>
                </a:solidFill>
                <a:latin typeface="Bahnschrift" panose="020B0502040204020203" pitchFamily="34" charset="0"/>
              </a:rPr>
              <a:t>1981</a:t>
            </a:r>
            <a:r>
              <a:rPr lang="en-150" sz="2800" dirty="0">
                <a:solidFill>
                  <a:schemeClr val="bg1"/>
                </a:solidFill>
                <a:latin typeface="Bahnschrift" panose="020B0502040204020203" pitchFamily="34" charset="0"/>
              </a:rPr>
              <a:t>, the accession of </a:t>
            </a:r>
            <a:r>
              <a:rPr lang="en-150" sz="2800" b="1" dirty="0">
                <a:solidFill>
                  <a:schemeClr val="bg1"/>
                </a:solidFill>
                <a:latin typeface="Bahnschrift" panose="020B0502040204020203" pitchFamily="34" charset="0"/>
              </a:rPr>
              <a:t>Greece</a:t>
            </a:r>
            <a:r>
              <a:rPr lang="en-150" sz="2800" dirty="0">
                <a:solidFill>
                  <a:schemeClr val="bg1"/>
                </a:solidFill>
                <a:latin typeface="Bahnschrift" panose="020B0502040204020203" pitchFamily="34" charset="0"/>
              </a:rPr>
              <a:t> helped to consolidate its democracy.</a:t>
            </a:r>
          </a:p>
        </p:txBody>
      </p:sp>
      <p:pic>
        <p:nvPicPr>
          <p:cNvPr id="30" name="Illustration" descr="A map of Europe showing the EU Member States in 1981: Belgium, Germany, France, Italy, Luxembourg, the Netherlands, Denmark, Ireland, the United Kingdom, and Gree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170" y="-81490"/>
            <a:ext cx="24319088" cy="13679487"/>
          </a:xfrm>
          <a:prstGeom prst="rect">
            <a:avLst/>
          </a:prstGeom>
        </p:spPr>
      </p:pic>
    </p:spTree>
    <p:extLst>
      <p:ext uri="{BB962C8B-B14F-4D97-AF65-F5344CB8AC3E}">
        <p14:creationId xmlns:p14="http://schemas.microsoft.com/office/powerpoint/2010/main" val="346646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withEffect">
                                  <p:stCondLst>
                                    <p:cond delay="0"/>
                                  </p:stCondLst>
                                  <p:iterate type="lt">
                                    <p:tmPct val="0"/>
                                  </p:iterate>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arn(inVertical)">
                                      <p:cBhvr>
                                        <p:cTn id="7" dur="300"/>
                                        <p:tgtEl>
                                          <p:spTgt spid="28">
                                            <p:txEl>
                                              <p:pRg st="0" end="0"/>
                                            </p:txEl>
                                          </p:spTgt>
                                        </p:tgtEl>
                                      </p:cBhvr>
                                    </p:animEffect>
                                  </p:childTnLst>
                                </p:cTn>
                              </p:par>
                            </p:childTnLst>
                          </p:cTn>
                        </p:par>
                        <p:par>
                          <p:cTn id="8" fill="hold">
                            <p:stCondLst>
                              <p:cond delay="300"/>
                            </p:stCondLst>
                            <p:childTnLst>
                              <p:par>
                                <p:cTn id="9" presetID="2" presetClass="entr" presetSubtype="4"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200" fill="hold"/>
                                        <p:tgtEl>
                                          <p:spTgt spid="29"/>
                                        </p:tgtEl>
                                        <p:attrNameLst>
                                          <p:attrName>ppt_x</p:attrName>
                                        </p:attrNameLst>
                                      </p:cBhvr>
                                      <p:tavLst>
                                        <p:tav tm="0">
                                          <p:val>
                                            <p:strVal val="#ppt_x"/>
                                          </p:val>
                                        </p:tav>
                                        <p:tav tm="100000">
                                          <p:val>
                                            <p:strVal val="#ppt_x"/>
                                          </p:val>
                                        </p:tav>
                                      </p:tavLst>
                                    </p:anim>
                                    <p:anim calcmode="lin" valueType="num">
                                      <p:cBhvr additive="base">
                                        <p:cTn id="12" dur="2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1" build="allAtOnce"/>
      <p:bldP spid="29" grpId="0"/>
    </p:bldLst>
  </p:timing>
</p:sld>
</file>

<file path=ppt/theme/theme1.xml><?xml version="1.0" encoding="utf-8"?>
<a:theme xmlns:a="http://schemas.openxmlformats.org/drawingml/2006/main" name="EU in Slides">
  <a:themeElements>
    <a:clrScheme name="EC Template 2022">
      <a:dk1>
        <a:srgbClr val="000000"/>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34EA2"/>
      </a:hlink>
      <a:folHlink>
        <a:srgbClr val="034EA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ceeabea-cdd8-4f30-bc46-1426b5b0853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F6FEF0DD2747347B5E2B58DB1DE2343" ma:contentTypeVersion="6" ma:contentTypeDescription="Create a new document." ma:contentTypeScope="" ma:versionID="9d80dba3085ce1c5095a4bf1392e8f50">
  <xsd:schema xmlns:xsd="http://www.w3.org/2001/XMLSchema" xmlns:xs="http://www.w3.org/2001/XMLSchema" xmlns:p="http://schemas.microsoft.com/office/2006/metadata/properties" xmlns:ns3="8c526906-7a9e-40a2-b56a-d1e3aa5ffc35" xmlns:ns4="9ceeabea-cdd8-4f30-bc46-1426b5b08538" targetNamespace="http://schemas.microsoft.com/office/2006/metadata/properties" ma:root="true" ma:fieldsID="f9287dbff419b7b61128d95dd9398353" ns3:_="" ns4:_="">
    <xsd:import namespace="8c526906-7a9e-40a2-b56a-d1e3aa5ffc35"/>
    <xsd:import namespace="9ceeabea-cdd8-4f30-bc46-1426b5b0853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526906-7a9e-40a2-b56a-d1e3aa5ffc3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eeabea-cdd8-4f30-bc46-1426b5b0853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E7E9CA-122B-47E5-8BF1-3F5BA9C6C62D}">
  <ds:schemaRefs>
    <ds:schemaRef ds:uri="http://purl.org/dc/elements/1.1/"/>
    <ds:schemaRef ds:uri="9ceeabea-cdd8-4f30-bc46-1426b5b08538"/>
    <ds:schemaRef ds:uri="http://schemas.openxmlformats.org/package/2006/metadata/core-properties"/>
    <ds:schemaRef ds:uri="http://schemas.microsoft.com/office/2006/metadata/properties"/>
    <ds:schemaRef ds:uri="http://purl.org/dc/terms/"/>
    <ds:schemaRef ds:uri="http://schemas.microsoft.com/office/infopath/2007/PartnerControls"/>
    <ds:schemaRef ds:uri="http://schemas.microsoft.com/office/2006/documentManagement/types"/>
    <ds:schemaRef ds:uri="8c526906-7a9e-40a2-b56a-d1e3aa5ffc35"/>
    <ds:schemaRef ds:uri="http://www.w3.org/XML/1998/namespace"/>
    <ds:schemaRef ds:uri="http://purl.org/dc/dcmitype/"/>
  </ds:schemaRefs>
</ds:datastoreItem>
</file>

<file path=customXml/itemProps2.xml><?xml version="1.0" encoding="utf-8"?>
<ds:datastoreItem xmlns:ds="http://schemas.openxmlformats.org/officeDocument/2006/customXml" ds:itemID="{09941543-8E83-4F72-83C1-1339F3D0A74D}">
  <ds:schemaRefs>
    <ds:schemaRef ds:uri="8c526906-7a9e-40a2-b56a-d1e3aa5ffc35"/>
    <ds:schemaRef ds:uri="9ceeabea-cdd8-4f30-bc46-1426b5b085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571D18B-3050-4C92-B163-97721022EF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1760</TotalTime>
  <Words>4603</Words>
  <Application>Microsoft Office PowerPoint</Application>
  <PresentationFormat>Custom</PresentationFormat>
  <Paragraphs>398</Paragraphs>
  <Slides>28</Slides>
  <Notes>26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28</vt:i4>
      </vt:variant>
    </vt:vector>
  </HeadingPairs>
  <TitlesOfParts>
    <vt:vector size="43" baseType="lpstr">
      <vt:lpstr>Arial</vt:lpstr>
      <vt:lpstr>Calibri</vt:lpstr>
      <vt:lpstr>Arial Black</vt:lpstr>
      <vt:lpstr>Bahnschrift</vt:lpstr>
      <vt:lpstr>Times New Roman</vt:lpstr>
      <vt:lpstr>Bahnschrift bold</vt:lpstr>
      <vt:lpstr>Bahnschrift SemiBold Condensed</vt:lpstr>
      <vt:lpstr>Bahnschrift SemiLight SemiConde</vt:lpstr>
      <vt:lpstr>Bahnschrift Light SemiCondensed</vt:lpstr>
      <vt:lpstr>Bahnschrift Light</vt:lpstr>
      <vt:lpstr>Calibri Light</vt:lpstr>
      <vt:lpstr>Bahnschrift SemiBold SemiConden</vt:lpstr>
      <vt:lpstr>Bahnschrift SemiBold</vt:lpstr>
      <vt:lpstr>Bahnschrift Condensed</vt:lpstr>
      <vt:lpstr>EU in Slides</vt:lpstr>
      <vt:lpstr>The European Union </vt:lpstr>
      <vt:lpstr>The EU is a unique economic and political union </vt:lpstr>
      <vt:lpstr>The EU’s 24 official languages</vt:lpstr>
      <vt:lpstr>Guess the EU symbol quiz</vt:lpstr>
      <vt:lpstr>The EU’s values</vt:lpstr>
      <vt:lpstr>The EU consists of 27 Member States</vt:lpstr>
      <vt:lpstr>European integration in 1958: 6 countries sign the Treaty of Rome</vt:lpstr>
      <vt:lpstr>European integration in 1973: Denmark, Ireland and the United Kingdom</vt:lpstr>
      <vt:lpstr>European integration in 1981: Greece joins the EU</vt:lpstr>
      <vt:lpstr>European integration in 1986: Spain and Portugal</vt:lpstr>
      <vt:lpstr>European integration in 1995: Austria, Finland and Sweden</vt:lpstr>
      <vt:lpstr>European integration in 2004: 10 countries join the EU</vt:lpstr>
      <vt:lpstr>European integration in 2007: Bulgaria and Romania</vt:lpstr>
      <vt:lpstr>European integration in 2013: Croatia joins the EU</vt:lpstr>
      <vt:lpstr>The euro and the euro area</vt:lpstr>
      <vt:lpstr>EU enlargement</vt:lpstr>
      <vt:lpstr>Candidate countries</vt:lpstr>
      <vt:lpstr>Potential candidate countries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did it happen quiz</vt:lpstr>
      <vt:lpstr>When did it happen quiz</vt:lpstr>
      <vt:lpstr>Copyright information slide</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IBEN BOURA Abdelhamid (COMM-EXT)</dc:creator>
  <cp:lastModifiedBy>Andrian Roxana</cp:lastModifiedBy>
  <cp:revision>75</cp:revision>
  <dcterms:created xsi:type="dcterms:W3CDTF">2023-02-28T13:29:35Z</dcterms:created>
  <dcterms:modified xsi:type="dcterms:W3CDTF">2024-03-30T09:48:58Z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2023-03-13T11:18:54Z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29851798-fdb8-4677-87b0-09418e038b28</vt:lpwstr>
  </property>
  <property fmtid="{D5CDD505-2E9C-101B-9397-08002B2CF9AE}" pid="8" name="MSIP_Label_6bd9ddd1-4d20-43f6-abfa-fc3c07406f94_ContentBits">
    <vt:lpwstr>0</vt:lpwstr>
  </property>
  <property fmtid="{D5CDD505-2E9C-101B-9397-08002B2CF9AE}" pid="9" name="ContentTypeId">
    <vt:lpwstr>0x0101003F6FEF0DD2747347B5E2B58DB1DE2343</vt:lpwstr>
  </property>
</Properties>
</file>