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10"/>
  </p:normalViewPr>
  <p:slideViewPr>
    <p:cSldViewPr snapToGrid="0" snapToObjects="1">
      <p:cViewPr varScale="1">
        <p:scale>
          <a:sx n="75" d="100"/>
          <a:sy n="75" d="100"/>
        </p:scale>
        <p:origin x="184"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10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youthphoenix.eu/"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365760"/>
            <a:ext cx="14630400" cy="8229600"/>
          </a:xfrm>
          <a:prstGeom prst="rect">
            <a:avLst/>
          </a:prstGeom>
          <a:solidFill>
            <a:srgbClr val="FFFFFF">
              <a:alpha val="75000"/>
            </a:srgbClr>
          </a:solidFill>
          <a:ln/>
        </p:spPr>
        <p:txBody>
          <a:bodyPr/>
          <a:lstStyle/>
          <a:p>
            <a:endParaRPr lang="en-RO" dirty="0"/>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998470"/>
            <a:ext cx="6846451" cy="833199"/>
          </a:xfrm>
          <a:prstGeom prst="rect">
            <a:avLst/>
          </a:prstGeom>
          <a:noFill/>
          <a:ln/>
        </p:spPr>
        <p:txBody>
          <a:bodyPr wrap="none" rtlCol="0" anchor="t"/>
          <a:lstStyle/>
          <a:p>
            <a:pPr marL="0" indent="0">
              <a:lnSpc>
                <a:spcPts val="6561"/>
              </a:lnSpc>
              <a:buNone/>
            </a:pPr>
            <a:r>
              <a:rPr lang="en-US" sz="5249" b="1" kern="0" spc="-105" dirty="0">
                <a:solidFill>
                  <a:srgbClr val="FF75D3"/>
                </a:solidFill>
                <a:latin typeface="adonis-web" pitchFamily="34" charset="0"/>
                <a:ea typeface="adonis-web" pitchFamily="34" charset="-122"/>
                <a:cs typeface="adonis-web" pitchFamily="34" charset="-120"/>
              </a:rPr>
              <a:t>Introduction to Debating</a:t>
            </a:r>
            <a:endParaRPr lang="en-US" sz="5249" dirty="0"/>
          </a:p>
        </p:txBody>
      </p:sp>
      <p:sp>
        <p:nvSpPr>
          <p:cNvPr id="6" name="Text 2"/>
          <p:cNvSpPr/>
          <p:nvPr/>
        </p:nvSpPr>
        <p:spPr>
          <a:xfrm>
            <a:off x="833199" y="4164925"/>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An effective debate involves the skilled exchange of ideas and viewpoints in a structured and respectful manner. It requires the ability to articulate thoughts clearly and persuasively.</a:t>
            </a:r>
            <a:endParaRPr lang="en-US" sz="1750" dirty="0"/>
          </a:p>
        </p:txBody>
      </p:sp>
      <p:sp>
        <p:nvSpPr>
          <p:cNvPr id="8" name="TextBox 7">
            <a:extLst>
              <a:ext uri="{FF2B5EF4-FFF2-40B4-BE49-F238E27FC236}">
                <a16:creationId xmlns:a16="http://schemas.microsoft.com/office/drawing/2014/main" id="{C51596FA-0F07-0AE4-853C-4A7D40CE34DC}"/>
              </a:ext>
            </a:extLst>
          </p:cNvPr>
          <p:cNvSpPr txBox="1"/>
          <p:nvPr/>
        </p:nvSpPr>
        <p:spPr>
          <a:xfrm>
            <a:off x="154744" y="413147"/>
            <a:ext cx="4840589" cy="2646878"/>
          </a:xfrm>
          <a:prstGeom prst="rect">
            <a:avLst/>
          </a:prstGeom>
          <a:noFill/>
        </p:spPr>
        <p:txBody>
          <a:bodyPr wrap="square" rtlCol="0">
            <a:spAutoFit/>
          </a:bodyPr>
          <a:lstStyle/>
          <a:p>
            <a:pPr algn="ctr"/>
            <a:r>
              <a:rPr lang="en-GB" sz="1600" b="0" dirty="0">
                <a:effectLst/>
                <a:latin typeface="Questrial" pitchFamily="2" charset="77"/>
              </a:rPr>
              <a:t>Funded by the European Union. Views and opinions expressed are however those of the author(s) only and do not necessarily reflect those of the European Union or European Education and Culture Executive Agency (EACEA). Neither the European Union nor the granting authority can be held responsible for them.</a:t>
            </a:r>
          </a:p>
          <a:p>
            <a:pPr algn="l"/>
            <a:br>
              <a:rPr lang="en-GB" b="0" i="0" u="none" strike="noStrike" dirty="0">
                <a:solidFill>
                  <a:srgbClr val="0000EE"/>
                </a:solidFill>
                <a:effectLst/>
                <a:latin typeface="Questrial" pitchFamily="2" charset="77"/>
                <a:hlinkClick r:id="rId5"/>
              </a:rPr>
            </a:br>
            <a:endParaRPr lang="en-GB" b="0" i="0" u="none" strike="noStrike" dirty="0">
              <a:solidFill>
                <a:srgbClr val="0000EE"/>
              </a:solidFill>
              <a:effectLst/>
              <a:latin typeface="Questrial" pitchFamily="2" charset="77"/>
              <a:hlinkClick r:id="rId5"/>
            </a:endParaRPr>
          </a:p>
          <a:p>
            <a:endParaRPr lang="en-RO" dirty="0"/>
          </a:p>
        </p:txBody>
      </p:sp>
      <p:pic>
        <p:nvPicPr>
          <p:cNvPr id="12" name="Picture 11">
            <a:extLst>
              <a:ext uri="{FF2B5EF4-FFF2-40B4-BE49-F238E27FC236}">
                <a16:creationId xmlns:a16="http://schemas.microsoft.com/office/drawing/2014/main" id="{75A606CB-DD49-4DB2-521F-4D55DCD481E1}"/>
              </a:ext>
            </a:extLst>
          </p:cNvPr>
          <p:cNvPicPr>
            <a:picLocks noChangeAspect="1"/>
          </p:cNvPicPr>
          <p:nvPr/>
        </p:nvPicPr>
        <p:blipFill>
          <a:blip r:embed="rId6"/>
          <a:stretch>
            <a:fillRect/>
          </a:stretch>
        </p:blipFill>
        <p:spPr>
          <a:xfrm>
            <a:off x="453734" y="7326249"/>
            <a:ext cx="7772400" cy="877529"/>
          </a:xfrm>
          <a:prstGeom prst="rect">
            <a:avLst/>
          </a:prstGeom>
        </p:spPr>
      </p:pic>
      <p:pic>
        <p:nvPicPr>
          <p:cNvPr id="14" name="Picture 13" descr="A logo with a bird in the middle&#10;&#10;Description automatically generated">
            <a:extLst>
              <a:ext uri="{FF2B5EF4-FFF2-40B4-BE49-F238E27FC236}">
                <a16:creationId xmlns:a16="http://schemas.microsoft.com/office/drawing/2014/main" id="{C962E379-0901-ED44-0B83-1E9C51718EC0}"/>
              </a:ext>
            </a:extLst>
          </p:cNvPr>
          <p:cNvPicPr>
            <a:picLocks noChangeAspect="1"/>
          </p:cNvPicPr>
          <p:nvPr/>
        </p:nvPicPr>
        <p:blipFill>
          <a:blip r:embed="rId7"/>
          <a:stretch>
            <a:fillRect/>
          </a:stretch>
        </p:blipFill>
        <p:spPr>
          <a:xfrm>
            <a:off x="5313257" y="18507"/>
            <a:ext cx="2997543" cy="22468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RO" dirty="0"/>
          </a:p>
        </p:txBody>
      </p:sp>
      <p:sp>
        <p:nvSpPr>
          <p:cNvPr id="4" name="Text 1"/>
          <p:cNvSpPr/>
          <p:nvPr/>
        </p:nvSpPr>
        <p:spPr>
          <a:xfrm>
            <a:off x="2348389" y="2295882"/>
            <a:ext cx="5554980"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Purpose of Debates</a:t>
            </a:r>
            <a:endParaRPr lang="en-US" sz="4374" dirty="0"/>
          </a:p>
        </p:txBody>
      </p:sp>
      <p:sp>
        <p:nvSpPr>
          <p:cNvPr id="5" name="Shape 2"/>
          <p:cNvSpPr/>
          <p:nvPr/>
        </p:nvSpPr>
        <p:spPr>
          <a:xfrm>
            <a:off x="2348389" y="3608189"/>
            <a:ext cx="499943" cy="499943"/>
          </a:xfrm>
          <a:prstGeom prst="roundRect">
            <a:avLst>
              <a:gd name="adj" fmla="val 20000"/>
            </a:avLst>
          </a:prstGeom>
          <a:noFill/>
          <a:ln w="7620">
            <a:solidFill>
              <a:srgbClr val="D1B6E1"/>
            </a:solidFill>
            <a:prstDash val="solid"/>
          </a:ln>
        </p:spPr>
        <p:txBody>
          <a:bodyPr/>
          <a:lstStyle/>
          <a:p>
            <a:endParaRPr lang="en-RO"/>
          </a:p>
        </p:txBody>
      </p:sp>
      <p:sp>
        <p:nvSpPr>
          <p:cNvPr id="6" name="Text 3"/>
          <p:cNvSpPr/>
          <p:nvPr/>
        </p:nvSpPr>
        <p:spPr>
          <a:xfrm>
            <a:off x="2506861" y="3649861"/>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1</a:t>
            </a:r>
            <a:endParaRPr lang="en-US" sz="2624" dirty="0"/>
          </a:p>
        </p:txBody>
      </p:sp>
      <p:sp>
        <p:nvSpPr>
          <p:cNvPr id="7" name="Text 4"/>
          <p:cNvSpPr/>
          <p:nvPr/>
        </p:nvSpPr>
        <p:spPr>
          <a:xfrm>
            <a:off x="3070503" y="3684508"/>
            <a:ext cx="2440900" cy="694373"/>
          </a:xfrm>
          <a:prstGeom prst="rect">
            <a:avLst/>
          </a:prstGeom>
          <a:noFill/>
          <a:ln/>
        </p:spPr>
        <p:txBody>
          <a:bodyPr wrap="squar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Information Exchange</a:t>
            </a:r>
            <a:endParaRPr lang="en-US" sz="2187" dirty="0"/>
          </a:p>
        </p:txBody>
      </p:sp>
      <p:sp>
        <p:nvSpPr>
          <p:cNvPr id="8" name="Text 5"/>
          <p:cNvSpPr/>
          <p:nvPr/>
        </p:nvSpPr>
        <p:spPr>
          <a:xfrm>
            <a:off x="3070503" y="4512112"/>
            <a:ext cx="2440900"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Debates offer a platform to share diverse perspectives and valuable insights on complex issues.</a:t>
            </a:r>
            <a:endParaRPr lang="en-US" sz="1750" dirty="0"/>
          </a:p>
        </p:txBody>
      </p:sp>
      <p:sp>
        <p:nvSpPr>
          <p:cNvPr id="9" name="Shape 6"/>
          <p:cNvSpPr/>
          <p:nvPr/>
        </p:nvSpPr>
        <p:spPr>
          <a:xfrm>
            <a:off x="5733574" y="3608189"/>
            <a:ext cx="499943" cy="499943"/>
          </a:xfrm>
          <a:prstGeom prst="roundRect">
            <a:avLst>
              <a:gd name="adj" fmla="val 20000"/>
            </a:avLst>
          </a:prstGeom>
          <a:noFill/>
          <a:ln w="7620">
            <a:solidFill>
              <a:srgbClr val="D1B6E1"/>
            </a:solidFill>
            <a:prstDash val="solid"/>
          </a:ln>
        </p:spPr>
        <p:txBody>
          <a:bodyPr/>
          <a:lstStyle/>
          <a:p>
            <a:endParaRPr lang="en-RO"/>
          </a:p>
        </p:txBody>
      </p:sp>
      <p:sp>
        <p:nvSpPr>
          <p:cNvPr id="10" name="Text 7"/>
          <p:cNvSpPr/>
          <p:nvPr/>
        </p:nvSpPr>
        <p:spPr>
          <a:xfrm>
            <a:off x="5892046" y="3649861"/>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2</a:t>
            </a:r>
            <a:endParaRPr lang="en-US" sz="2624" dirty="0"/>
          </a:p>
        </p:txBody>
      </p:sp>
      <p:sp>
        <p:nvSpPr>
          <p:cNvPr id="11" name="Text 8"/>
          <p:cNvSpPr/>
          <p:nvPr/>
        </p:nvSpPr>
        <p:spPr>
          <a:xfrm>
            <a:off x="6455688" y="3684508"/>
            <a:ext cx="244090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Skill Development</a:t>
            </a:r>
            <a:endParaRPr lang="en-US" sz="2187" dirty="0"/>
          </a:p>
        </p:txBody>
      </p:sp>
      <p:sp>
        <p:nvSpPr>
          <p:cNvPr id="12" name="Text 9"/>
          <p:cNvSpPr/>
          <p:nvPr/>
        </p:nvSpPr>
        <p:spPr>
          <a:xfrm>
            <a:off x="6455688" y="4164925"/>
            <a:ext cx="2440900"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Participating in debates hones critical thinking, public speaking, and research skills.</a:t>
            </a:r>
            <a:endParaRPr lang="en-US" sz="1750" dirty="0"/>
          </a:p>
        </p:txBody>
      </p:sp>
      <p:sp>
        <p:nvSpPr>
          <p:cNvPr id="13" name="Shape 10"/>
          <p:cNvSpPr/>
          <p:nvPr/>
        </p:nvSpPr>
        <p:spPr>
          <a:xfrm>
            <a:off x="9118759" y="3608189"/>
            <a:ext cx="499943" cy="499943"/>
          </a:xfrm>
          <a:prstGeom prst="roundRect">
            <a:avLst>
              <a:gd name="adj" fmla="val 20000"/>
            </a:avLst>
          </a:prstGeom>
          <a:noFill/>
          <a:ln w="7620">
            <a:solidFill>
              <a:srgbClr val="D1B6E1"/>
            </a:solidFill>
            <a:prstDash val="solid"/>
          </a:ln>
        </p:spPr>
        <p:txBody>
          <a:bodyPr/>
          <a:lstStyle/>
          <a:p>
            <a:endParaRPr lang="en-RO"/>
          </a:p>
        </p:txBody>
      </p:sp>
      <p:sp>
        <p:nvSpPr>
          <p:cNvPr id="14" name="Text 11"/>
          <p:cNvSpPr/>
          <p:nvPr/>
        </p:nvSpPr>
        <p:spPr>
          <a:xfrm>
            <a:off x="9277231" y="3649861"/>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3</a:t>
            </a:r>
            <a:endParaRPr lang="en-US" sz="2624" dirty="0"/>
          </a:p>
        </p:txBody>
      </p:sp>
      <p:sp>
        <p:nvSpPr>
          <p:cNvPr id="15" name="Text 12"/>
          <p:cNvSpPr/>
          <p:nvPr/>
        </p:nvSpPr>
        <p:spPr>
          <a:xfrm>
            <a:off x="9840873" y="3684508"/>
            <a:ext cx="244090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Promoting Empathy</a:t>
            </a:r>
            <a:endParaRPr lang="en-US" sz="2187" dirty="0"/>
          </a:p>
        </p:txBody>
      </p:sp>
      <p:sp>
        <p:nvSpPr>
          <p:cNvPr id="16" name="Text 13"/>
          <p:cNvSpPr/>
          <p:nvPr/>
        </p:nvSpPr>
        <p:spPr>
          <a:xfrm>
            <a:off x="9840873" y="4164925"/>
            <a:ext cx="2440900"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Encourages individuals to understand differing viewpoints and cultivate empathy.</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RO"/>
          </a:p>
        </p:txBody>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90799" y="1458516"/>
            <a:ext cx="5554980"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Types of Debates</a:t>
            </a:r>
            <a:endParaRPr lang="en-US" sz="4374" dirty="0"/>
          </a:p>
        </p:txBody>
      </p:sp>
      <p:sp>
        <p:nvSpPr>
          <p:cNvPr id="6" name="Shape 2"/>
          <p:cNvSpPr/>
          <p:nvPr/>
        </p:nvSpPr>
        <p:spPr>
          <a:xfrm>
            <a:off x="4801910" y="2486144"/>
            <a:ext cx="44410" cy="4284821"/>
          </a:xfrm>
          <a:prstGeom prst="roundRect">
            <a:avLst>
              <a:gd name="adj" fmla="val 225151"/>
            </a:avLst>
          </a:prstGeom>
          <a:solidFill>
            <a:srgbClr val="D1B6E1"/>
          </a:solidFill>
          <a:ln/>
        </p:spPr>
        <p:txBody>
          <a:bodyPr/>
          <a:lstStyle/>
          <a:p>
            <a:endParaRPr lang="en-RO"/>
          </a:p>
        </p:txBody>
      </p:sp>
      <p:sp>
        <p:nvSpPr>
          <p:cNvPr id="7" name="Shape 3"/>
          <p:cNvSpPr/>
          <p:nvPr/>
        </p:nvSpPr>
        <p:spPr>
          <a:xfrm>
            <a:off x="5074027" y="2887444"/>
            <a:ext cx="777597" cy="44410"/>
          </a:xfrm>
          <a:prstGeom prst="roundRect">
            <a:avLst>
              <a:gd name="adj" fmla="val 225151"/>
            </a:avLst>
          </a:prstGeom>
          <a:solidFill>
            <a:srgbClr val="D1B6E1"/>
          </a:solidFill>
          <a:ln/>
        </p:spPr>
        <p:txBody>
          <a:bodyPr/>
          <a:lstStyle/>
          <a:p>
            <a:endParaRPr lang="en-RO"/>
          </a:p>
        </p:txBody>
      </p:sp>
      <p:sp>
        <p:nvSpPr>
          <p:cNvPr id="8" name="Shape 4"/>
          <p:cNvSpPr/>
          <p:nvPr/>
        </p:nvSpPr>
        <p:spPr>
          <a:xfrm>
            <a:off x="4574084" y="2659737"/>
            <a:ext cx="499943" cy="499943"/>
          </a:xfrm>
          <a:prstGeom prst="roundRect">
            <a:avLst>
              <a:gd name="adj" fmla="val 20000"/>
            </a:avLst>
          </a:prstGeom>
          <a:noFill/>
          <a:ln w="7620">
            <a:solidFill>
              <a:srgbClr val="D1B6E1"/>
            </a:solidFill>
            <a:prstDash val="solid"/>
          </a:ln>
        </p:spPr>
        <p:txBody>
          <a:bodyPr/>
          <a:lstStyle/>
          <a:p>
            <a:endParaRPr lang="en-RO"/>
          </a:p>
        </p:txBody>
      </p:sp>
      <p:sp>
        <p:nvSpPr>
          <p:cNvPr id="9" name="Text 5"/>
          <p:cNvSpPr/>
          <p:nvPr/>
        </p:nvSpPr>
        <p:spPr>
          <a:xfrm>
            <a:off x="4732556" y="2701409"/>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1</a:t>
            </a:r>
            <a:endParaRPr lang="en-US" sz="2624" dirty="0"/>
          </a:p>
        </p:txBody>
      </p:sp>
      <p:sp>
        <p:nvSpPr>
          <p:cNvPr id="10" name="Text 6"/>
          <p:cNvSpPr/>
          <p:nvPr/>
        </p:nvSpPr>
        <p:spPr>
          <a:xfrm>
            <a:off x="6046113" y="2708315"/>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Formal Debates</a:t>
            </a:r>
            <a:endParaRPr lang="en-US" sz="2187" dirty="0"/>
          </a:p>
        </p:txBody>
      </p:sp>
      <p:sp>
        <p:nvSpPr>
          <p:cNvPr id="11" name="Text 7"/>
          <p:cNvSpPr/>
          <p:nvPr/>
        </p:nvSpPr>
        <p:spPr>
          <a:xfrm>
            <a:off x="6046113" y="3188732"/>
            <a:ext cx="7751088" cy="355402"/>
          </a:xfrm>
          <a:prstGeom prst="rect">
            <a:avLst/>
          </a:prstGeom>
          <a:noFill/>
          <a:ln/>
        </p:spPr>
        <p:txBody>
          <a:bodyPr wrap="non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Structured and regulated contests following specific rules and time limits.</a:t>
            </a:r>
            <a:endParaRPr lang="en-US" sz="1750" dirty="0"/>
          </a:p>
        </p:txBody>
      </p:sp>
      <p:sp>
        <p:nvSpPr>
          <p:cNvPr id="12" name="Shape 8"/>
          <p:cNvSpPr/>
          <p:nvPr/>
        </p:nvSpPr>
        <p:spPr>
          <a:xfrm>
            <a:off x="5074027" y="4389775"/>
            <a:ext cx="777597" cy="44410"/>
          </a:xfrm>
          <a:prstGeom prst="roundRect">
            <a:avLst>
              <a:gd name="adj" fmla="val 225151"/>
            </a:avLst>
          </a:prstGeom>
          <a:solidFill>
            <a:srgbClr val="D1B6E1"/>
          </a:solidFill>
          <a:ln/>
        </p:spPr>
        <p:txBody>
          <a:bodyPr/>
          <a:lstStyle/>
          <a:p>
            <a:endParaRPr lang="en-RO"/>
          </a:p>
        </p:txBody>
      </p:sp>
      <p:sp>
        <p:nvSpPr>
          <p:cNvPr id="13" name="Shape 9"/>
          <p:cNvSpPr/>
          <p:nvPr/>
        </p:nvSpPr>
        <p:spPr>
          <a:xfrm>
            <a:off x="4574084" y="4162068"/>
            <a:ext cx="499943" cy="499943"/>
          </a:xfrm>
          <a:prstGeom prst="roundRect">
            <a:avLst>
              <a:gd name="adj" fmla="val 20000"/>
            </a:avLst>
          </a:prstGeom>
          <a:noFill/>
          <a:ln w="7620">
            <a:solidFill>
              <a:srgbClr val="D1B6E1"/>
            </a:solidFill>
            <a:prstDash val="solid"/>
          </a:ln>
        </p:spPr>
        <p:txBody>
          <a:bodyPr/>
          <a:lstStyle/>
          <a:p>
            <a:endParaRPr lang="en-RO"/>
          </a:p>
        </p:txBody>
      </p:sp>
      <p:sp>
        <p:nvSpPr>
          <p:cNvPr id="14" name="Text 10"/>
          <p:cNvSpPr/>
          <p:nvPr/>
        </p:nvSpPr>
        <p:spPr>
          <a:xfrm>
            <a:off x="4732556" y="4203740"/>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2</a:t>
            </a:r>
            <a:endParaRPr lang="en-US" sz="2624" dirty="0"/>
          </a:p>
        </p:txBody>
      </p:sp>
      <p:sp>
        <p:nvSpPr>
          <p:cNvPr id="15" name="Text 11"/>
          <p:cNvSpPr/>
          <p:nvPr/>
        </p:nvSpPr>
        <p:spPr>
          <a:xfrm>
            <a:off x="6046113" y="4210645"/>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Informal Debates</a:t>
            </a:r>
            <a:endParaRPr lang="en-US" sz="2187" dirty="0"/>
          </a:p>
        </p:txBody>
      </p:sp>
      <p:sp>
        <p:nvSpPr>
          <p:cNvPr id="16" name="Text 12"/>
          <p:cNvSpPr/>
          <p:nvPr/>
        </p:nvSpPr>
        <p:spPr>
          <a:xfrm>
            <a:off x="6046113" y="4691063"/>
            <a:ext cx="7751088" cy="355402"/>
          </a:xfrm>
          <a:prstGeom prst="rect">
            <a:avLst/>
          </a:prstGeom>
          <a:noFill/>
          <a:ln/>
        </p:spPr>
        <p:txBody>
          <a:bodyPr wrap="non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More flexible and freestyle discussions, often in casual settings.</a:t>
            </a:r>
            <a:endParaRPr lang="en-US" sz="1750" dirty="0"/>
          </a:p>
        </p:txBody>
      </p:sp>
      <p:sp>
        <p:nvSpPr>
          <p:cNvPr id="17" name="Shape 13"/>
          <p:cNvSpPr/>
          <p:nvPr/>
        </p:nvSpPr>
        <p:spPr>
          <a:xfrm>
            <a:off x="5074027" y="5892105"/>
            <a:ext cx="777597" cy="44410"/>
          </a:xfrm>
          <a:prstGeom prst="roundRect">
            <a:avLst>
              <a:gd name="adj" fmla="val 225151"/>
            </a:avLst>
          </a:prstGeom>
          <a:solidFill>
            <a:srgbClr val="D1B6E1"/>
          </a:solidFill>
          <a:ln/>
        </p:spPr>
        <p:txBody>
          <a:bodyPr/>
          <a:lstStyle/>
          <a:p>
            <a:endParaRPr lang="en-RO"/>
          </a:p>
        </p:txBody>
      </p:sp>
      <p:sp>
        <p:nvSpPr>
          <p:cNvPr id="18" name="Shape 14"/>
          <p:cNvSpPr/>
          <p:nvPr/>
        </p:nvSpPr>
        <p:spPr>
          <a:xfrm>
            <a:off x="4574084" y="5664398"/>
            <a:ext cx="499943" cy="499943"/>
          </a:xfrm>
          <a:prstGeom prst="roundRect">
            <a:avLst>
              <a:gd name="adj" fmla="val 20000"/>
            </a:avLst>
          </a:prstGeom>
          <a:noFill/>
          <a:ln w="7620">
            <a:solidFill>
              <a:srgbClr val="D1B6E1"/>
            </a:solidFill>
            <a:prstDash val="solid"/>
          </a:ln>
        </p:spPr>
        <p:txBody>
          <a:bodyPr/>
          <a:lstStyle/>
          <a:p>
            <a:endParaRPr lang="en-RO"/>
          </a:p>
        </p:txBody>
      </p:sp>
      <p:sp>
        <p:nvSpPr>
          <p:cNvPr id="19" name="Text 15"/>
          <p:cNvSpPr/>
          <p:nvPr/>
        </p:nvSpPr>
        <p:spPr>
          <a:xfrm>
            <a:off x="4732556" y="5706070"/>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3</a:t>
            </a:r>
            <a:endParaRPr lang="en-US" sz="2624" dirty="0"/>
          </a:p>
        </p:txBody>
      </p:sp>
      <p:sp>
        <p:nvSpPr>
          <p:cNvPr id="20" name="Text 16"/>
          <p:cNvSpPr/>
          <p:nvPr/>
        </p:nvSpPr>
        <p:spPr>
          <a:xfrm>
            <a:off x="6046113" y="5712976"/>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Team Debates</a:t>
            </a:r>
            <a:endParaRPr lang="en-US" sz="2187" dirty="0"/>
          </a:p>
        </p:txBody>
      </p:sp>
      <p:sp>
        <p:nvSpPr>
          <p:cNvPr id="21" name="Text 17"/>
          <p:cNvSpPr/>
          <p:nvPr/>
        </p:nvSpPr>
        <p:spPr>
          <a:xfrm>
            <a:off x="6046113" y="6193393"/>
            <a:ext cx="7751088" cy="355402"/>
          </a:xfrm>
          <a:prstGeom prst="rect">
            <a:avLst/>
          </a:prstGeom>
          <a:noFill/>
          <a:ln/>
        </p:spPr>
        <p:txBody>
          <a:bodyPr wrap="non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Teams compete against each other with defined roles and responsibilities.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RO"/>
          </a:p>
        </p:txBody>
      </p:sp>
      <p:sp>
        <p:nvSpPr>
          <p:cNvPr id="4" name="Text 1"/>
          <p:cNvSpPr/>
          <p:nvPr/>
        </p:nvSpPr>
        <p:spPr>
          <a:xfrm>
            <a:off x="2348389" y="2572107"/>
            <a:ext cx="5554980"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Structure of a Debate</a:t>
            </a:r>
            <a:endParaRPr lang="en-US" sz="4374" dirty="0"/>
          </a:p>
        </p:txBody>
      </p:sp>
      <p:sp>
        <p:nvSpPr>
          <p:cNvPr id="5" name="Text 2"/>
          <p:cNvSpPr/>
          <p:nvPr/>
        </p:nvSpPr>
        <p:spPr>
          <a:xfrm>
            <a:off x="2348389" y="3821906"/>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Opening Statements</a:t>
            </a:r>
            <a:endParaRPr lang="en-US" sz="2187" dirty="0"/>
          </a:p>
        </p:txBody>
      </p:sp>
      <p:sp>
        <p:nvSpPr>
          <p:cNvPr id="6" name="Text 3"/>
          <p:cNvSpPr/>
          <p:nvPr/>
        </p:nvSpPr>
        <p:spPr>
          <a:xfrm>
            <a:off x="2348389" y="4391263"/>
            <a:ext cx="2949416"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Presenting the initial stance and setting the stage for the debate.</a:t>
            </a:r>
            <a:endParaRPr lang="en-US" sz="1750" dirty="0"/>
          </a:p>
        </p:txBody>
      </p:sp>
      <p:sp>
        <p:nvSpPr>
          <p:cNvPr id="7" name="Text 4"/>
          <p:cNvSpPr/>
          <p:nvPr/>
        </p:nvSpPr>
        <p:spPr>
          <a:xfrm>
            <a:off x="5847398" y="3821906"/>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Rebuttals</a:t>
            </a:r>
            <a:endParaRPr lang="en-US" sz="2187" dirty="0"/>
          </a:p>
        </p:txBody>
      </p:sp>
      <p:sp>
        <p:nvSpPr>
          <p:cNvPr id="8" name="Text 5"/>
          <p:cNvSpPr/>
          <p:nvPr/>
        </p:nvSpPr>
        <p:spPr>
          <a:xfrm>
            <a:off x="5847398" y="4391263"/>
            <a:ext cx="2949416"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Responding to opponents' arguments and presenting counterpoints.</a:t>
            </a:r>
            <a:endParaRPr lang="en-US" sz="1750" dirty="0"/>
          </a:p>
        </p:txBody>
      </p:sp>
      <p:sp>
        <p:nvSpPr>
          <p:cNvPr id="9" name="Text 6"/>
          <p:cNvSpPr/>
          <p:nvPr/>
        </p:nvSpPr>
        <p:spPr>
          <a:xfrm>
            <a:off x="9346406" y="3821906"/>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Cross-Examination</a:t>
            </a:r>
            <a:endParaRPr lang="en-US" sz="2187" dirty="0"/>
          </a:p>
        </p:txBody>
      </p:sp>
      <p:sp>
        <p:nvSpPr>
          <p:cNvPr id="10" name="Text 7"/>
          <p:cNvSpPr/>
          <p:nvPr/>
        </p:nvSpPr>
        <p:spPr>
          <a:xfrm>
            <a:off x="9346406" y="4391263"/>
            <a:ext cx="2949416"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Questioning opponents to uncover weaknesses in their arguments.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RO"/>
          </a:p>
        </p:txBody>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90799" y="2016800"/>
            <a:ext cx="5554980"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Debate Preparation</a:t>
            </a:r>
            <a:endParaRPr lang="en-US" sz="4374" dirty="0"/>
          </a:p>
        </p:txBody>
      </p:sp>
      <p:sp>
        <p:nvSpPr>
          <p:cNvPr id="6" name="Shape 2"/>
          <p:cNvSpPr/>
          <p:nvPr/>
        </p:nvSpPr>
        <p:spPr>
          <a:xfrm>
            <a:off x="4490799" y="3044428"/>
            <a:ext cx="4542115" cy="1650802"/>
          </a:xfrm>
          <a:prstGeom prst="roundRect">
            <a:avLst>
              <a:gd name="adj" fmla="val 6057"/>
            </a:avLst>
          </a:prstGeom>
          <a:noFill/>
          <a:ln w="7620">
            <a:solidFill>
              <a:srgbClr val="D1B6E1"/>
            </a:solidFill>
            <a:prstDash val="solid"/>
          </a:ln>
        </p:spPr>
        <p:txBody>
          <a:bodyPr/>
          <a:lstStyle/>
          <a:p>
            <a:endParaRPr lang="en-RO"/>
          </a:p>
        </p:txBody>
      </p:sp>
      <p:sp>
        <p:nvSpPr>
          <p:cNvPr id="7" name="Text 3"/>
          <p:cNvSpPr/>
          <p:nvPr/>
        </p:nvSpPr>
        <p:spPr>
          <a:xfrm>
            <a:off x="4720590" y="3274219"/>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Research</a:t>
            </a:r>
            <a:endParaRPr lang="en-US" sz="2187" dirty="0"/>
          </a:p>
        </p:txBody>
      </p:sp>
      <p:sp>
        <p:nvSpPr>
          <p:cNvPr id="8" name="Text 4"/>
          <p:cNvSpPr/>
          <p:nvPr/>
        </p:nvSpPr>
        <p:spPr>
          <a:xfrm>
            <a:off x="4720590" y="3754636"/>
            <a:ext cx="4082534"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Thoroughly investigate the topic and gather evidence to support your arguments.</a:t>
            </a:r>
            <a:endParaRPr lang="en-US" sz="1750" dirty="0"/>
          </a:p>
        </p:txBody>
      </p:sp>
      <p:sp>
        <p:nvSpPr>
          <p:cNvPr id="9" name="Shape 5"/>
          <p:cNvSpPr/>
          <p:nvPr/>
        </p:nvSpPr>
        <p:spPr>
          <a:xfrm>
            <a:off x="9255085" y="3044428"/>
            <a:ext cx="4542115" cy="1650802"/>
          </a:xfrm>
          <a:prstGeom prst="roundRect">
            <a:avLst>
              <a:gd name="adj" fmla="val 6057"/>
            </a:avLst>
          </a:prstGeom>
          <a:noFill/>
          <a:ln w="7620">
            <a:solidFill>
              <a:srgbClr val="D1B6E1"/>
            </a:solidFill>
            <a:prstDash val="solid"/>
          </a:ln>
        </p:spPr>
        <p:txBody>
          <a:bodyPr/>
          <a:lstStyle/>
          <a:p>
            <a:endParaRPr lang="en-RO"/>
          </a:p>
        </p:txBody>
      </p:sp>
      <p:sp>
        <p:nvSpPr>
          <p:cNvPr id="10" name="Text 6"/>
          <p:cNvSpPr/>
          <p:nvPr/>
        </p:nvSpPr>
        <p:spPr>
          <a:xfrm>
            <a:off x="9484876" y="3274219"/>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Practice</a:t>
            </a:r>
            <a:endParaRPr lang="en-US" sz="2187" dirty="0"/>
          </a:p>
        </p:txBody>
      </p:sp>
      <p:sp>
        <p:nvSpPr>
          <p:cNvPr id="11" name="Text 7"/>
          <p:cNvSpPr/>
          <p:nvPr/>
        </p:nvSpPr>
        <p:spPr>
          <a:xfrm>
            <a:off x="9484876" y="3754636"/>
            <a:ext cx="4082534"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Prepare and rehearse speeches and anticipate potential counterarguments.</a:t>
            </a:r>
            <a:endParaRPr lang="en-US" sz="1750" dirty="0"/>
          </a:p>
        </p:txBody>
      </p:sp>
      <p:sp>
        <p:nvSpPr>
          <p:cNvPr id="12" name="Shape 8"/>
          <p:cNvSpPr/>
          <p:nvPr/>
        </p:nvSpPr>
        <p:spPr>
          <a:xfrm>
            <a:off x="4490799" y="4917400"/>
            <a:ext cx="9306401" cy="1295400"/>
          </a:xfrm>
          <a:prstGeom prst="roundRect">
            <a:avLst>
              <a:gd name="adj" fmla="val 7719"/>
            </a:avLst>
          </a:prstGeom>
          <a:noFill/>
          <a:ln w="7620">
            <a:solidFill>
              <a:srgbClr val="D1B6E1"/>
            </a:solidFill>
            <a:prstDash val="solid"/>
          </a:ln>
        </p:spPr>
        <p:txBody>
          <a:bodyPr/>
          <a:lstStyle/>
          <a:p>
            <a:endParaRPr lang="en-RO"/>
          </a:p>
        </p:txBody>
      </p:sp>
      <p:sp>
        <p:nvSpPr>
          <p:cNvPr id="13" name="Text 9"/>
          <p:cNvSpPr/>
          <p:nvPr/>
        </p:nvSpPr>
        <p:spPr>
          <a:xfrm>
            <a:off x="4720590" y="5147191"/>
            <a:ext cx="3439001"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Understanding Your Audience</a:t>
            </a:r>
            <a:endParaRPr lang="en-US" sz="2187" dirty="0"/>
          </a:p>
        </p:txBody>
      </p:sp>
      <p:sp>
        <p:nvSpPr>
          <p:cNvPr id="14" name="Text 10"/>
          <p:cNvSpPr/>
          <p:nvPr/>
        </p:nvSpPr>
        <p:spPr>
          <a:xfrm>
            <a:off x="4720590" y="5627608"/>
            <a:ext cx="8846820"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Adapt your presentation style to resonate with different audience demographics.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RO"/>
          </a:p>
        </p:txBody>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FFF">
              <a:alpha val="85000"/>
            </a:srgbClr>
          </a:solidFill>
          <a:ln/>
        </p:spPr>
        <p:txBody>
          <a:bodyPr/>
          <a:lstStyle/>
          <a:p>
            <a:endParaRPr lang="en-RO"/>
          </a:p>
        </p:txBody>
      </p:sp>
      <p:sp>
        <p:nvSpPr>
          <p:cNvPr id="6" name="Text 2"/>
          <p:cNvSpPr/>
          <p:nvPr/>
        </p:nvSpPr>
        <p:spPr>
          <a:xfrm>
            <a:off x="2348389" y="1927860"/>
            <a:ext cx="5554980"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Key Skills for Debating</a:t>
            </a:r>
            <a:endParaRPr lang="en-US" sz="4374" dirty="0"/>
          </a:p>
        </p:txBody>
      </p:sp>
      <p:pic>
        <p:nvPicPr>
          <p:cNvPr id="7" name="Image 2" descr="preencoded.png"/>
          <p:cNvPicPr>
            <a:picLocks noChangeAspect="1"/>
          </p:cNvPicPr>
          <p:nvPr/>
        </p:nvPicPr>
        <p:blipFill>
          <a:blip r:embed="rId5"/>
          <a:stretch>
            <a:fillRect/>
          </a:stretch>
        </p:blipFill>
        <p:spPr>
          <a:xfrm>
            <a:off x="2348389" y="2955488"/>
            <a:ext cx="3311128" cy="888682"/>
          </a:xfrm>
          <a:prstGeom prst="rect">
            <a:avLst/>
          </a:prstGeom>
        </p:spPr>
      </p:pic>
      <p:sp>
        <p:nvSpPr>
          <p:cNvPr id="8" name="Text 3"/>
          <p:cNvSpPr/>
          <p:nvPr/>
        </p:nvSpPr>
        <p:spPr>
          <a:xfrm>
            <a:off x="2570559" y="4177427"/>
            <a:ext cx="2866787" cy="694373"/>
          </a:xfrm>
          <a:prstGeom prst="rect">
            <a:avLst/>
          </a:prstGeom>
          <a:noFill/>
          <a:ln/>
        </p:spPr>
        <p:txBody>
          <a:bodyPr wrap="squar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Effective Communication</a:t>
            </a:r>
            <a:endParaRPr lang="en-US" sz="2187" dirty="0"/>
          </a:p>
        </p:txBody>
      </p:sp>
      <p:sp>
        <p:nvSpPr>
          <p:cNvPr id="9" name="Text 4"/>
          <p:cNvSpPr/>
          <p:nvPr/>
        </p:nvSpPr>
        <p:spPr>
          <a:xfrm>
            <a:off x="2570559" y="5005030"/>
            <a:ext cx="2866787" cy="1066205"/>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Express ideas clearly and persuasively through speech and body language.</a:t>
            </a:r>
            <a:endParaRPr lang="en-US" sz="1750" dirty="0"/>
          </a:p>
        </p:txBody>
      </p:sp>
      <p:pic>
        <p:nvPicPr>
          <p:cNvPr id="10" name="Image 3" descr="preencoded.png"/>
          <p:cNvPicPr>
            <a:picLocks noChangeAspect="1"/>
          </p:cNvPicPr>
          <p:nvPr/>
        </p:nvPicPr>
        <p:blipFill>
          <a:blip r:embed="rId6"/>
          <a:stretch>
            <a:fillRect/>
          </a:stretch>
        </p:blipFill>
        <p:spPr>
          <a:xfrm>
            <a:off x="5659517" y="2955488"/>
            <a:ext cx="3311128" cy="888682"/>
          </a:xfrm>
          <a:prstGeom prst="rect">
            <a:avLst/>
          </a:prstGeom>
        </p:spPr>
      </p:pic>
      <p:sp>
        <p:nvSpPr>
          <p:cNvPr id="11" name="Text 5"/>
          <p:cNvSpPr/>
          <p:nvPr/>
        </p:nvSpPr>
        <p:spPr>
          <a:xfrm>
            <a:off x="5881687" y="4177427"/>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Critical Thinking</a:t>
            </a:r>
            <a:endParaRPr lang="en-US" sz="2187" dirty="0"/>
          </a:p>
        </p:txBody>
      </p:sp>
      <p:sp>
        <p:nvSpPr>
          <p:cNvPr id="12" name="Text 6"/>
          <p:cNvSpPr/>
          <p:nvPr/>
        </p:nvSpPr>
        <p:spPr>
          <a:xfrm>
            <a:off x="5881687" y="4657844"/>
            <a:ext cx="2866787" cy="1066205"/>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Analyze and evaluate information to form logical and well-supported arguments.</a:t>
            </a:r>
            <a:endParaRPr lang="en-US" sz="1750" dirty="0"/>
          </a:p>
        </p:txBody>
      </p:sp>
      <p:pic>
        <p:nvPicPr>
          <p:cNvPr id="13" name="Image 4" descr="preencoded.png"/>
          <p:cNvPicPr>
            <a:picLocks noChangeAspect="1"/>
          </p:cNvPicPr>
          <p:nvPr/>
        </p:nvPicPr>
        <p:blipFill>
          <a:blip r:embed="rId7"/>
          <a:stretch>
            <a:fillRect/>
          </a:stretch>
        </p:blipFill>
        <p:spPr>
          <a:xfrm>
            <a:off x="8970645" y="2955488"/>
            <a:ext cx="3311247" cy="888682"/>
          </a:xfrm>
          <a:prstGeom prst="rect">
            <a:avLst/>
          </a:prstGeom>
        </p:spPr>
      </p:pic>
      <p:sp>
        <p:nvSpPr>
          <p:cNvPr id="14" name="Text 7"/>
          <p:cNvSpPr/>
          <p:nvPr/>
        </p:nvSpPr>
        <p:spPr>
          <a:xfrm>
            <a:off x="9192816" y="4177427"/>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Adaptability</a:t>
            </a:r>
            <a:endParaRPr lang="en-US" sz="2187" dirty="0"/>
          </a:p>
        </p:txBody>
      </p:sp>
      <p:sp>
        <p:nvSpPr>
          <p:cNvPr id="15" name="Text 8"/>
          <p:cNvSpPr/>
          <p:nvPr/>
        </p:nvSpPr>
        <p:spPr>
          <a:xfrm>
            <a:off x="9192816" y="4657844"/>
            <a:ext cx="2866906"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Ability to spontaneously adjust strategies based on opponent responses and audience feedback.</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RO"/>
          </a:p>
        </p:txBody>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90799" y="2226469"/>
            <a:ext cx="5588198"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Common Debate Tactics</a:t>
            </a:r>
            <a:endParaRPr lang="en-US" sz="4374" dirty="0"/>
          </a:p>
        </p:txBody>
      </p:sp>
      <p:sp>
        <p:nvSpPr>
          <p:cNvPr id="6" name="Shape 2"/>
          <p:cNvSpPr/>
          <p:nvPr/>
        </p:nvSpPr>
        <p:spPr>
          <a:xfrm>
            <a:off x="4490799" y="3427690"/>
            <a:ext cx="499943" cy="499943"/>
          </a:xfrm>
          <a:prstGeom prst="roundRect">
            <a:avLst>
              <a:gd name="adj" fmla="val 20000"/>
            </a:avLst>
          </a:prstGeom>
          <a:noFill/>
          <a:ln w="7620">
            <a:solidFill>
              <a:srgbClr val="D1B6E1"/>
            </a:solidFill>
            <a:prstDash val="solid"/>
          </a:ln>
        </p:spPr>
        <p:txBody>
          <a:bodyPr/>
          <a:lstStyle/>
          <a:p>
            <a:endParaRPr lang="en-RO"/>
          </a:p>
        </p:txBody>
      </p:sp>
      <p:sp>
        <p:nvSpPr>
          <p:cNvPr id="7" name="Text 3"/>
          <p:cNvSpPr/>
          <p:nvPr/>
        </p:nvSpPr>
        <p:spPr>
          <a:xfrm>
            <a:off x="4649272" y="3469362"/>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1</a:t>
            </a:r>
            <a:endParaRPr lang="en-US" sz="2624" dirty="0"/>
          </a:p>
        </p:txBody>
      </p:sp>
      <p:sp>
        <p:nvSpPr>
          <p:cNvPr id="8" name="Text 4"/>
          <p:cNvSpPr/>
          <p:nvPr/>
        </p:nvSpPr>
        <p:spPr>
          <a:xfrm>
            <a:off x="5212913" y="3504009"/>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Appeal to Emotion</a:t>
            </a:r>
            <a:endParaRPr lang="en-US" sz="2187" dirty="0"/>
          </a:p>
        </p:txBody>
      </p:sp>
      <p:sp>
        <p:nvSpPr>
          <p:cNvPr id="9" name="Text 5"/>
          <p:cNvSpPr/>
          <p:nvPr/>
        </p:nvSpPr>
        <p:spPr>
          <a:xfrm>
            <a:off x="5212913" y="3984427"/>
            <a:ext cx="3820001"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Using emotional language to sway opinions in the absence of strong evidence.</a:t>
            </a:r>
            <a:endParaRPr lang="en-US" sz="1750" dirty="0"/>
          </a:p>
        </p:txBody>
      </p:sp>
      <p:sp>
        <p:nvSpPr>
          <p:cNvPr id="10" name="Shape 6"/>
          <p:cNvSpPr/>
          <p:nvPr/>
        </p:nvSpPr>
        <p:spPr>
          <a:xfrm>
            <a:off x="9255085" y="3427690"/>
            <a:ext cx="499943" cy="499943"/>
          </a:xfrm>
          <a:prstGeom prst="roundRect">
            <a:avLst>
              <a:gd name="adj" fmla="val 20000"/>
            </a:avLst>
          </a:prstGeom>
          <a:noFill/>
          <a:ln w="7620">
            <a:solidFill>
              <a:srgbClr val="D1B6E1"/>
            </a:solidFill>
            <a:prstDash val="solid"/>
          </a:ln>
        </p:spPr>
        <p:txBody>
          <a:bodyPr/>
          <a:lstStyle/>
          <a:p>
            <a:endParaRPr lang="en-RO"/>
          </a:p>
        </p:txBody>
      </p:sp>
      <p:sp>
        <p:nvSpPr>
          <p:cNvPr id="11" name="Text 7"/>
          <p:cNvSpPr/>
          <p:nvPr/>
        </p:nvSpPr>
        <p:spPr>
          <a:xfrm>
            <a:off x="9413558" y="3469362"/>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2</a:t>
            </a:r>
            <a:endParaRPr lang="en-US" sz="2624" dirty="0"/>
          </a:p>
        </p:txBody>
      </p:sp>
      <p:sp>
        <p:nvSpPr>
          <p:cNvPr id="12" name="Text 8"/>
          <p:cNvSpPr/>
          <p:nvPr/>
        </p:nvSpPr>
        <p:spPr>
          <a:xfrm>
            <a:off x="9977199" y="3504009"/>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Logical Fallacies</a:t>
            </a:r>
            <a:endParaRPr lang="en-US" sz="2187" dirty="0"/>
          </a:p>
        </p:txBody>
      </p:sp>
      <p:sp>
        <p:nvSpPr>
          <p:cNvPr id="13" name="Text 9"/>
          <p:cNvSpPr/>
          <p:nvPr/>
        </p:nvSpPr>
        <p:spPr>
          <a:xfrm>
            <a:off x="9977199" y="3984427"/>
            <a:ext cx="3820001"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Avoiding flawed reasoning and identifying deceptive argument tactics.</a:t>
            </a:r>
            <a:endParaRPr lang="en-US" sz="1750" dirty="0"/>
          </a:p>
        </p:txBody>
      </p:sp>
      <p:sp>
        <p:nvSpPr>
          <p:cNvPr id="14" name="Shape 10"/>
          <p:cNvSpPr/>
          <p:nvPr/>
        </p:nvSpPr>
        <p:spPr>
          <a:xfrm>
            <a:off x="4490799" y="5090993"/>
            <a:ext cx="499943" cy="499943"/>
          </a:xfrm>
          <a:prstGeom prst="roundRect">
            <a:avLst>
              <a:gd name="adj" fmla="val 20000"/>
            </a:avLst>
          </a:prstGeom>
          <a:noFill/>
          <a:ln w="7620">
            <a:solidFill>
              <a:srgbClr val="D1B6E1"/>
            </a:solidFill>
            <a:prstDash val="solid"/>
          </a:ln>
        </p:spPr>
        <p:txBody>
          <a:bodyPr/>
          <a:lstStyle/>
          <a:p>
            <a:endParaRPr lang="en-RO"/>
          </a:p>
        </p:txBody>
      </p:sp>
      <p:sp>
        <p:nvSpPr>
          <p:cNvPr id="15" name="Text 11"/>
          <p:cNvSpPr/>
          <p:nvPr/>
        </p:nvSpPr>
        <p:spPr>
          <a:xfrm>
            <a:off x="4649272" y="5132665"/>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3</a:t>
            </a:r>
            <a:endParaRPr lang="en-US" sz="2624" dirty="0"/>
          </a:p>
        </p:txBody>
      </p:sp>
      <p:sp>
        <p:nvSpPr>
          <p:cNvPr id="16" name="Text 12"/>
          <p:cNvSpPr/>
          <p:nvPr/>
        </p:nvSpPr>
        <p:spPr>
          <a:xfrm>
            <a:off x="5212913" y="5167313"/>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Strategic Language</a:t>
            </a:r>
            <a:endParaRPr lang="en-US" sz="2187" dirty="0"/>
          </a:p>
        </p:txBody>
      </p:sp>
      <p:sp>
        <p:nvSpPr>
          <p:cNvPr id="17" name="Text 13"/>
          <p:cNvSpPr/>
          <p:nvPr/>
        </p:nvSpPr>
        <p:spPr>
          <a:xfrm>
            <a:off x="5212913" y="5647730"/>
            <a:ext cx="8584287"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Adopting persuasive language and rhetoric tailored to the specific audience.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RO"/>
          </a:p>
        </p:txBody>
      </p:sp>
      <p:sp>
        <p:nvSpPr>
          <p:cNvPr id="4" name="Text 1"/>
          <p:cNvSpPr/>
          <p:nvPr/>
        </p:nvSpPr>
        <p:spPr>
          <a:xfrm>
            <a:off x="2348389" y="2900720"/>
            <a:ext cx="6165294"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Conclusion and Next Steps</a:t>
            </a:r>
            <a:endParaRPr lang="en-US" sz="4374" dirty="0"/>
          </a:p>
        </p:txBody>
      </p:sp>
      <p:sp>
        <p:nvSpPr>
          <p:cNvPr id="5" name="Shape 2"/>
          <p:cNvSpPr/>
          <p:nvPr/>
        </p:nvSpPr>
        <p:spPr>
          <a:xfrm>
            <a:off x="2348389" y="4039433"/>
            <a:ext cx="9933503" cy="1289447"/>
          </a:xfrm>
          <a:prstGeom prst="roundRect">
            <a:avLst>
              <a:gd name="adj" fmla="val 7754"/>
            </a:avLst>
          </a:prstGeom>
          <a:noFill/>
          <a:ln w="7620">
            <a:solidFill>
              <a:srgbClr val="000000">
                <a:alpha val="8000"/>
              </a:srgbClr>
            </a:solidFill>
            <a:prstDash val="solid"/>
          </a:ln>
        </p:spPr>
        <p:txBody>
          <a:bodyPr/>
          <a:lstStyle/>
          <a:p>
            <a:endParaRPr lang="en-RO"/>
          </a:p>
        </p:txBody>
      </p:sp>
      <p:sp>
        <p:nvSpPr>
          <p:cNvPr id="6" name="Shape 3"/>
          <p:cNvSpPr/>
          <p:nvPr/>
        </p:nvSpPr>
        <p:spPr>
          <a:xfrm>
            <a:off x="2356009" y="4047053"/>
            <a:ext cx="9918263" cy="637103"/>
          </a:xfrm>
          <a:prstGeom prst="rect">
            <a:avLst/>
          </a:prstGeom>
          <a:solidFill>
            <a:srgbClr val="FFFFFF">
              <a:alpha val="4000"/>
            </a:srgbClr>
          </a:solidFill>
          <a:ln/>
        </p:spPr>
        <p:txBody>
          <a:bodyPr/>
          <a:lstStyle/>
          <a:p>
            <a:endParaRPr lang="en-RO"/>
          </a:p>
        </p:txBody>
      </p:sp>
      <p:sp>
        <p:nvSpPr>
          <p:cNvPr id="7" name="Text 4"/>
          <p:cNvSpPr/>
          <p:nvPr/>
        </p:nvSpPr>
        <p:spPr>
          <a:xfrm>
            <a:off x="2578298" y="4187904"/>
            <a:ext cx="4510921"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Summarize key points</a:t>
            </a:r>
            <a:endParaRPr lang="en-US" sz="1750" dirty="0"/>
          </a:p>
        </p:txBody>
      </p:sp>
      <p:sp>
        <p:nvSpPr>
          <p:cNvPr id="8" name="Text 5"/>
          <p:cNvSpPr/>
          <p:nvPr/>
        </p:nvSpPr>
        <p:spPr>
          <a:xfrm>
            <a:off x="7541181" y="4187904"/>
            <a:ext cx="4510921"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Offer opportunities for further engagement</a:t>
            </a:r>
            <a:endParaRPr lang="en-US" sz="1750" dirty="0"/>
          </a:p>
        </p:txBody>
      </p:sp>
      <p:sp>
        <p:nvSpPr>
          <p:cNvPr id="9" name="Shape 6"/>
          <p:cNvSpPr/>
          <p:nvPr/>
        </p:nvSpPr>
        <p:spPr>
          <a:xfrm>
            <a:off x="2356009" y="4684157"/>
            <a:ext cx="9918263" cy="637103"/>
          </a:xfrm>
          <a:prstGeom prst="rect">
            <a:avLst/>
          </a:prstGeom>
          <a:solidFill>
            <a:srgbClr val="000000">
              <a:alpha val="4000"/>
            </a:srgbClr>
          </a:solidFill>
          <a:ln/>
        </p:spPr>
        <p:txBody>
          <a:bodyPr/>
          <a:lstStyle/>
          <a:p>
            <a:endParaRPr lang="en-RO"/>
          </a:p>
        </p:txBody>
      </p:sp>
      <p:sp>
        <p:nvSpPr>
          <p:cNvPr id="10" name="Text 7"/>
          <p:cNvSpPr/>
          <p:nvPr/>
        </p:nvSpPr>
        <p:spPr>
          <a:xfrm>
            <a:off x="2578298" y="4825008"/>
            <a:ext cx="4510921"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Encourage respectful discourse</a:t>
            </a:r>
            <a:endParaRPr lang="en-US" sz="1750" dirty="0"/>
          </a:p>
        </p:txBody>
      </p:sp>
      <p:sp>
        <p:nvSpPr>
          <p:cNvPr id="11" name="Text 8"/>
          <p:cNvSpPr/>
          <p:nvPr/>
        </p:nvSpPr>
        <p:spPr>
          <a:xfrm>
            <a:off x="7541181" y="4825008"/>
            <a:ext cx="4510921"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Express gratitude to participants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378</Words>
  <Application>Microsoft Macintosh PowerPoint</Application>
  <PresentationFormat>Custom</PresentationFormat>
  <Paragraphs>68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adonis-web</vt:lpstr>
      <vt:lpstr>Arial</vt:lpstr>
      <vt:lpstr>Questrial</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Anamaria Moisa</cp:lastModifiedBy>
  <cp:revision>3</cp:revision>
  <dcterms:created xsi:type="dcterms:W3CDTF">2024-03-23T16:57:54Z</dcterms:created>
  <dcterms:modified xsi:type="dcterms:W3CDTF">2024-03-23T17:03:55Z</dcterms:modified>
</cp:coreProperties>
</file>